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9"/>
  </p:notesMasterIdLst>
  <p:sldIdLst>
    <p:sldId id="256" r:id="rId2"/>
    <p:sldId id="1271" r:id="rId3"/>
    <p:sldId id="259" r:id="rId4"/>
    <p:sldId id="1274" r:id="rId5"/>
    <p:sldId id="257" r:id="rId6"/>
    <p:sldId id="1272" r:id="rId7"/>
    <p:sldId id="262" r:id="rId8"/>
    <p:sldId id="263" r:id="rId9"/>
    <p:sldId id="1279" r:id="rId10"/>
    <p:sldId id="1280" r:id="rId11"/>
    <p:sldId id="1281" r:id="rId12"/>
    <p:sldId id="266" r:id="rId13"/>
    <p:sldId id="267" r:id="rId14"/>
    <p:sldId id="268" r:id="rId15"/>
    <p:sldId id="1277" r:id="rId16"/>
    <p:sldId id="270" r:id="rId17"/>
    <p:sldId id="271" r:id="rId18"/>
    <p:sldId id="1278" r:id="rId19"/>
    <p:sldId id="272" r:id="rId20"/>
    <p:sldId id="273" r:id="rId21"/>
    <p:sldId id="274" r:id="rId22"/>
    <p:sldId id="275" r:id="rId23"/>
    <p:sldId id="276" r:id="rId24"/>
    <p:sldId id="277" r:id="rId25"/>
    <p:sldId id="278" r:id="rId26"/>
    <p:sldId id="1282" r:id="rId27"/>
    <p:sldId id="1268"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Teko" panose="020B0604020202020204" charset="0"/>
      <p:regular r:id="rId38"/>
      <p:bold r:id="rId39"/>
    </p:embeddedFont>
    <p:embeddedFont>
      <p:font typeface="Teko Light" panose="020B0604020202020204" charset="0"/>
      <p:regular r:id="rId40"/>
    </p:embeddedFont>
    <p:embeddedFont>
      <p:font typeface="Teko Medium" panose="020B0604020202020204" charset="0"/>
      <p:regular r:id="rId41"/>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8C39C6"/>
    <a:srgbClr val="B84CFF"/>
    <a:srgbClr val="DBA0FD"/>
    <a:srgbClr val="321447"/>
    <a:srgbClr val="00C29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15"/>
    <p:restoredTop sz="94696"/>
  </p:normalViewPr>
  <p:slideViewPr>
    <p:cSldViewPr snapToGrid="0" snapToObjects="1">
      <p:cViewPr>
        <p:scale>
          <a:sx n="100" d="100"/>
          <a:sy n="100" d="100"/>
        </p:scale>
        <p:origin x="64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58A1E-D43E-442E-9202-85E50FAB7AD8}"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45537-A0A4-4625-A49A-71D92A3ED3E4}" type="slidenum">
              <a:rPr lang="en-US" smtClean="0"/>
              <a:t>‹#›</a:t>
            </a:fld>
            <a:endParaRPr lang="en-US"/>
          </a:p>
        </p:txBody>
      </p:sp>
    </p:spTree>
    <p:extLst>
      <p:ext uri="{BB962C8B-B14F-4D97-AF65-F5344CB8AC3E}">
        <p14:creationId xmlns:p14="http://schemas.microsoft.com/office/powerpoint/2010/main" val="3234986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145537-A0A4-4625-A49A-71D92A3ED3E4}" type="slidenum">
              <a:rPr lang="en-US" smtClean="0"/>
              <a:t>1</a:t>
            </a:fld>
            <a:endParaRPr lang="en-US"/>
          </a:p>
        </p:txBody>
      </p:sp>
    </p:spTree>
    <p:extLst>
      <p:ext uri="{BB962C8B-B14F-4D97-AF65-F5344CB8AC3E}">
        <p14:creationId xmlns:p14="http://schemas.microsoft.com/office/powerpoint/2010/main" val="3795304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145537-A0A4-4625-A49A-71D92A3ED3E4}" type="slidenum">
              <a:rPr lang="en-US" smtClean="0"/>
              <a:t>18</a:t>
            </a:fld>
            <a:endParaRPr lang="en-US"/>
          </a:p>
        </p:txBody>
      </p:sp>
    </p:spTree>
    <p:extLst>
      <p:ext uri="{BB962C8B-B14F-4D97-AF65-F5344CB8AC3E}">
        <p14:creationId xmlns:p14="http://schemas.microsoft.com/office/powerpoint/2010/main" val="222242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A6A076-F547-A142-92F7-F9F64074A9F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F3BC992-4C2A-C244-A701-CE23C3DAD268}"/>
              </a:ext>
            </a:extLst>
          </p:cNvPr>
          <p:cNvSpPr>
            <a:spLocks noGrp="1"/>
          </p:cNvSpPr>
          <p:nvPr>
            <p:ph type="subTitle" idx="1"/>
          </p:nvPr>
        </p:nvSpPr>
        <p:spPr>
          <a:xfrm>
            <a:off x="1524000" y="3602038"/>
            <a:ext cx="9144000" cy="1655762"/>
          </a:xfrm>
        </p:spPr>
        <p:txBody>
          <a:bodyPr/>
          <a:lstStyle>
            <a:lvl1pPr marL="0" indent="0" algn="ctr">
              <a:buNone/>
              <a:defRPr sz="2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9891FC8-289C-DE46-8EF2-7F71FE8A5564}"/>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5" name="Marcador de pie de página 4">
            <a:extLst>
              <a:ext uri="{FF2B5EF4-FFF2-40B4-BE49-F238E27FC236}">
                <a16:creationId xmlns:a16="http://schemas.microsoft.com/office/drawing/2014/main" id="{EADBDFF2-871B-DE4B-97B6-6B08862F56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10101FC-EB2E-9142-801E-3A222CE8B1F6}"/>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52937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708EF8-BBBD-EC48-9870-B77F562E93A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DD5F5BD-4B82-E346-AA14-7D0D90333F5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4082FFF-2D8B-CB43-B45B-6C9D38DD8FBE}"/>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5" name="Marcador de pie de página 4">
            <a:extLst>
              <a:ext uri="{FF2B5EF4-FFF2-40B4-BE49-F238E27FC236}">
                <a16:creationId xmlns:a16="http://schemas.microsoft.com/office/drawing/2014/main" id="{D22C11D8-8A3C-D046-9BFE-75C9640DF3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C12A2FE-A865-6744-A9B6-86B0F353E118}"/>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196911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1B346A7-BAAC-A64C-AC86-83B85F7DECC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BF567D-DAE7-B04F-8EF5-C0576A62E80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1D736CB-91A8-8C4E-BD5C-CF148CC4D2D8}"/>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5" name="Marcador de pie de página 4">
            <a:extLst>
              <a:ext uri="{FF2B5EF4-FFF2-40B4-BE49-F238E27FC236}">
                <a16:creationId xmlns:a16="http://schemas.microsoft.com/office/drawing/2014/main" id="{6EF6B7FA-B34A-A24E-9B35-0322F3928A9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9F0EFA2-6912-4047-ABC1-CD065E0932F4}"/>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99378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86246-B326-324D-8CBA-4A6C4E6B060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B45012B-8198-4740-A287-D6C9A59AE1F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8C473C3-E4FB-AE4D-B453-C62D2A178664}"/>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5" name="Marcador de pie de página 4">
            <a:extLst>
              <a:ext uri="{FF2B5EF4-FFF2-40B4-BE49-F238E27FC236}">
                <a16:creationId xmlns:a16="http://schemas.microsoft.com/office/drawing/2014/main" id="{BC19248F-9015-7E44-AB7B-77A4C0B5BE4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873ABEB-562C-8E4B-B627-31EE0308957F}"/>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226276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553940-95C7-8A45-80CE-356C04E8626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FFD75CC-0BF4-6F44-AE68-C652F3EFE7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B732B37-F21F-6F4C-937B-7974FEF41B11}"/>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5" name="Marcador de pie de página 4">
            <a:extLst>
              <a:ext uri="{FF2B5EF4-FFF2-40B4-BE49-F238E27FC236}">
                <a16:creationId xmlns:a16="http://schemas.microsoft.com/office/drawing/2014/main" id="{D6C0C055-B7B4-EA49-BB75-ADCEF888FBC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0706D52-516D-AE4A-A23B-AEC627059616}"/>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29835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62B2A-9C78-364C-8616-6F39CFB6A38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BCE5D2B-9A05-0749-B10D-D91E3DB43A7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53338D5-FC44-7E40-A365-ADC70EB99B6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FB2F28F-1FE9-1442-BD95-17D658F48D11}"/>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6" name="Marcador de pie de página 5">
            <a:extLst>
              <a:ext uri="{FF2B5EF4-FFF2-40B4-BE49-F238E27FC236}">
                <a16:creationId xmlns:a16="http://schemas.microsoft.com/office/drawing/2014/main" id="{618B790D-20CD-F645-80C7-09141A7D49D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30EF073-86B9-154D-AE8D-26098DFF8A1A}"/>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127889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5246D-28A5-9944-9D45-FE4232EBF60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18C877D-27B0-084C-8E62-4B1E2E8B03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91DA386-1444-EF4B-9D2E-43FA147251C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1FA025F-B6B6-3B4A-B830-9927EBBE2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FE0622E-5886-D64E-9880-12520C2287D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4AE88E6-679C-2540-8ADB-4A7D5D5D0978}"/>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8" name="Marcador de pie de página 7">
            <a:extLst>
              <a:ext uri="{FF2B5EF4-FFF2-40B4-BE49-F238E27FC236}">
                <a16:creationId xmlns:a16="http://schemas.microsoft.com/office/drawing/2014/main" id="{ED091805-DED1-7A41-B766-0056BCF9CB8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7DDE005-31C5-0C43-BD38-A990A030892A}"/>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81482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8B5CD-4F86-4344-80D1-1E4F328F38CF}"/>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5BDD153-800D-1D44-9ED3-C378415EC1B9}"/>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4" name="Marcador de pie de página 3">
            <a:extLst>
              <a:ext uri="{FF2B5EF4-FFF2-40B4-BE49-F238E27FC236}">
                <a16:creationId xmlns:a16="http://schemas.microsoft.com/office/drawing/2014/main" id="{2A2EA960-3505-5342-8EFE-B7F8A0BBE2E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925E210-8D95-5D46-96F1-669584CB7923}"/>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66111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E0E4B52-070E-FC46-A424-1F5771B36CAB}"/>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3" name="Marcador de pie de página 2">
            <a:extLst>
              <a:ext uri="{FF2B5EF4-FFF2-40B4-BE49-F238E27FC236}">
                <a16:creationId xmlns:a16="http://schemas.microsoft.com/office/drawing/2014/main" id="{D6F5EA32-FE25-A441-A6F6-0C810B08EDD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B043443-94FA-5442-887B-9B7FACC23E80}"/>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16329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F2AFDC-296A-6D43-89A4-9EBAA845AF8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C921C21-65CD-8E4E-A6E7-8C1F26D13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D793EE4-D1DF-A34F-BCFF-4EA232E43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A219FE-B64F-DD47-B456-DA7C4D1878BE}"/>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6" name="Marcador de pie de página 5">
            <a:extLst>
              <a:ext uri="{FF2B5EF4-FFF2-40B4-BE49-F238E27FC236}">
                <a16:creationId xmlns:a16="http://schemas.microsoft.com/office/drawing/2014/main" id="{5AE57A9D-8C05-374D-969F-4644193F1F4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78DF9E6-FA7C-8C46-B50D-BB9D3E803687}"/>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2934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C1B8C8-96DB-0743-9E0D-3E6DBCA93B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65CB84E-E954-A64F-8C0F-D544AD72B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8C2E3730-E10E-B944-BFC0-4085A39EE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3ED2F8C-6F47-964B-A3F6-D60278791328}"/>
              </a:ext>
            </a:extLst>
          </p:cNvPr>
          <p:cNvSpPr>
            <a:spLocks noGrp="1"/>
          </p:cNvSpPr>
          <p:nvPr>
            <p:ph type="dt" sz="half" idx="10"/>
          </p:nvPr>
        </p:nvSpPr>
        <p:spPr/>
        <p:txBody>
          <a:bodyPr/>
          <a:lstStyle/>
          <a:p>
            <a:fld id="{D6CAFBE2-7BCB-1D4C-8A5C-14DCBD7E2446}" type="datetimeFigureOut">
              <a:rPr lang="es-ES" smtClean="0"/>
              <a:t>13/02/2023</a:t>
            </a:fld>
            <a:endParaRPr lang="es-ES"/>
          </a:p>
        </p:txBody>
      </p:sp>
      <p:sp>
        <p:nvSpPr>
          <p:cNvPr id="6" name="Marcador de pie de página 5">
            <a:extLst>
              <a:ext uri="{FF2B5EF4-FFF2-40B4-BE49-F238E27FC236}">
                <a16:creationId xmlns:a16="http://schemas.microsoft.com/office/drawing/2014/main" id="{04D6787E-C0E3-2A4F-B062-F5117B864ED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F519D94-89E7-3446-B0CD-AD39A4D0C808}"/>
              </a:ext>
            </a:extLst>
          </p:cNvPr>
          <p:cNvSpPr>
            <a:spLocks noGrp="1"/>
          </p:cNvSpPr>
          <p:nvPr>
            <p:ph type="sldNum" sz="quarter" idx="12"/>
          </p:nvPr>
        </p:nvSpPr>
        <p:spPr/>
        <p:txBody>
          <a:bodyPr/>
          <a:lstStyle/>
          <a:p>
            <a:fld id="{C666CA0A-0141-864E-BB93-4EC23AB39B58}" type="slidenum">
              <a:rPr lang="es-ES" smtClean="0"/>
              <a:t>‹#›</a:t>
            </a:fld>
            <a:endParaRPr lang="es-ES"/>
          </a:p>
        </p:txBody>
      </p:sp>
    </p:spTree>
    <p:extLst>
      <p:ext uri="{BB962C8B-B14F-4D97-AF65-F5344CB8AC3E}">
        <p14:creationId xmlns:p14="http://schemas.microsoft.com/office/powerpoint/2010/main" val="378077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21447"/>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C880E35-F03B-7343-BA3E-3FB1BC11E1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75F5C5E3-E5B7-5B4D-8A8C-FD48612F2D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9AF26F41-A13A-DD44-BD5D-2B391AFFD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AFBE2-7BCB-1D4C-8A5C-14DCBD7E2446}" type="datetimeFigureOut">
              <a:rPr lang="es-ES" smtClean="0"/>
              <a:t>13/02/2023</a:t>
            </a:fld>
            <a:endParaRPr lang="es-ES"/>
          </a:p>
        </p:txBody>
      </p:sp>
      <p:sp>
        <p:nvSpPr>
          <p:cNvPr id="5" name="Marcador de pie de página 4">
            <a:extLst>
              <a:ext uri="{FF2B5EF4-FFF2-40B4-BE49-F238E27FC236}">
                <a16:creationId xmlns:a16="http://schemas.microsoft.com/office/drawing/2014/main" id="{F010F8A8-A8C7-AA4D-8F55-36182B08C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5175C273-8B5F-6149-A154-B9EC29F4D6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66CA0A-0141-864E-BB93-4EC23AB39B58}" type="slidenum">
              <a:rPr lang="es-ES" smtClean="0"/>
              <a:t>‹#›</a:t>
            </a:fld>
            <a:endParaRPr lang="es-ES"/>
          </a:p>
        </p:txBody>
      </p:sp>
    </p:spTree>
    <p:extLst>
      <p:ext uri="{BB962C8B-B14F-4D97-AF65-F5344CB8AC3E}">
        <p14:creationId xmlns:p14="http://schemas.microsoft.com/office/powerpoint/2010/main" val="568175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DBA0FD"/>
          </a:solidFill>
          <a:latin typeface="Teko" panose="02000000000000000000" pitchFamily="2" charset="77"/>
          <a:ea typeface="+mj-ea"/>
          <a:cs typeface="Teko" panose="02000000000000000000"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benzinga.com/money/best-brokers-cryptocurrencies/" TargetMode="Externa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fif"/><Relationship Id="rId1" Type="http://schemas.openxmlformats.org/officeDocument/2006/relationships/slideLayout" Target="../slideLayouts/slideLayout2.xml"/><Relationship Id="rId4" Type="http://schemas.openxmlformats.org/officeDocument/2006/relationships/image" Target="../media/image23.jfif"/></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1447"/>
        </a:solidFill>
        <a:effectLst/>
      </p:bgPr>
    </p:bg>
    <p:spTree>
      <p:nvGrpSpPr>
        <p:cNvPr id="1" name=""/>
        <p:cNvGrpSpPr/>
        <p:nvPr/>
      </p:nvGrpSpPr>
      <p:grpSpPr>
        <a:xfrm>
          <a:off x="0" y="0"/>
          <a:ext cx="0" cy="0"/>
          <a:chOff x="0" y="0"/>
          <a:chExt cx="0" cy="0"/>
        </a:xfrm>
      </p:grpSpPr>
      <p:pic>
        <p:nvPicPr>
          <p:cNvPr id="12" name="Circuit - 39350" descr="Circuit - 39350">
            <a:hlinkClick r:id="" action="ppaction://media"/>
            <a:extLst>
              <a:ext uri="{FF2B5EF4-FFF2-40B4-BE49-F238E27FC236}">
                <a16:creationId xmlns:a16="http://schemas.microsoft.com/office/drawing/2014/main" id="{DEBC6978-06CE-9C4F-8111-E0DD3BCDB483}"/>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1000"/>
          </a:blip>
          <a:stretch>
            <a:fillRect/>
          </a:stretch>
        </p:blipFill>
        <p:spPr>
          <a:xfrm>
            <a:off x="0" y="18028"/>
            <a:ext cx="12192000" cy="6858000"/>
          </a:xfrm>
          <a:prstGeom prst="rect">
            <a:avLst/>
          </a:prstGeom>
        </p:spPr>
      </p:pic>
      <p:sp>
        <p:nvSpPr>
          <p:cNvPr id="4" name="Rectángulo 3">
            <a:extLst>
              <a:ext uri="{FF2B5EF4-FFF2-40B4-BE49-F238E27FC236}">
                <a16:creationId xmlns:a16="http://schemas.microsoft.com/office/drawing/2014/main" id="{44447064-BFBE-D54E-B99C-AB604DCDAC13}"/>
              </a:ext>
            </a:extLst>
          </p:cNvPr>
          <p:cNvSpPr/>
          <p:nvPr/>
        </p:nvSpPr>
        <p:spPr>
          <a:xfrm>
            <a:off x="0" y="0"/>
            <a:ext cx="12192000" cy="6858000"/>
          </a:xfrm>
          <a:prstGeom prst="rect">
            <a:avLst/>
          </a:prstGeom>
          <a:solidFill>
            <a:srgbClr val="321447">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A36CDF0B-E966-3F4F-AD58-E70D652AD4C6}"/>
              </a:ext>
            </a:extLst>
          </p:cNvPr>
          <p:cNvSpPr/>
          <p:nvPr/>
        </p:nvSpPr>
        <p:spPr>
          <a:xfrm>
            <a:off x="10601324" y="5152405"/>
            <a:ext cx="2230179" cy="2230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438F19BE-8BE1-154B-88FA-4610DE837B83}"/>
              </a:ext>
            </a:extLst>
          </p:cNvPr>
          <p:cNvSpPr>
            <a:spLocks noGrp="1"/>
          </p:cNvSpPr>
          <p:nvPr>
            <p:ph type="ctrTitle"/>
          </p:nvPr>
        </p:nvSpPr>
        <p:spPr>
          <a:xfrm>
            <a:off x="1209673" y="1697611"/>
            <a:ext cx="6019801" cy="2103494"/>
          </a:xfrm>
        </p:spPr>
        <p:txBody>
          <a:bodyPr>
            <a:noAutofit/>
          </a:bodyPr>
          <a:lstStyle/>
          <a:p>
            <a:pPr algn="l"/>
            <a:r>
              <a:rPr lang="es-ES" sz="8000" dirty="0">
                <a:solidFill>
                  <a:srgbClr val="DBA0FD"/>
                </a:solidFill>
                <a:latin typeface="Teko Medium" panose="02000000000000000000" pitchFamily="2" charset="77"/>
                <a:cs typeface="Teko Medium" panose="02000000000000000000" pitchFamily="2" charset="77"/>
              </a:rPr>
              <a:t>Cryptocurrency</a:t>
            </a:r>
          </a:p>
        </p:txBody>
      </p:sp>
      <p:sp>
        <p:nvSpPr>
          <p:cNvPr id="3" name="Subtítulo 2">
            <a:extLst>
              <a:ext uri="{FF2B5EF4-FFF2-40B4-BE49-F238E27FC236}">
                <a16:creationId xmlns:a16="http://schemas.microsoft.com/office/drawing/2014/main" id="{53329D90-75BA-AF43-9125-A6D96C8E522A}"/>
              </a:ext>
            </a:extLst>
          </p:cNvPr>
          <p:cNvSpPr>
            <a:spLocks noGrp="1"/>
          </p:cNvSpPr>
          <p:nvPr>
            <p:ph type="subTitle" idx="1"/>
          </p:nvPr>
        </p:nvSpPr>
        <p:spPr>
          <a:xfrm>
            <a:off x="1281203" y="5848818"/>
            <a:ext cx="4819654" cy="485775"/>
          </a:xfrm>
        </p:spPr>
        <p:txBody>
          <a:bodyPr>
            <a:normAutofit/>
          </a:bodyPr>
          <a:lstStyle/>
          <a:p>
            <a:pPr algn="l">
              <a:lnSpc>
                <a:spcPct val="150000"/>
              </a:lnSpc>
            </a:pPr>
            <a:r>
              <a:rPr lang="es-ES" sz="1800" b="1" dirty="0"/>
              <a:t>Presented by Group_01</a:t>
            </a:r>
            <a:endParaRPr lang="es-ES" sz="1800" b="1" dirty="0">
              <a:solidFill>
                <a:schemeClr val="bg1"/>
              </a:solidFill>
            </a:endParaRPr>
          </a:p>
        </p:txBody>
      </p:sp>
      <p:sp>
        <p:nvSpPr>
          <p:cNvPr id="7" name="Tarjeta 6">
            <a:extLst>
              <a:ext uri="{FF2B5EF4-FFF2-40B4-BE49-F238E27FC236}">
                <a16:creationId xmlns:a16="http://schemas.microsoft.com/office/drawing/2014/main" id="{142C13BB-5A94-5E48-8770-BEF33D9FD722}"/>
              </a:ext>
            </a:extLst>
          </p:cNvPr>
          <p:cNvSpPr/>
          <p:nvPr/>
        </p:nvSpPr>
        <p:spPr>
          <a:xfrm>
            <a:off x="585786" y="770185"/>
            <a:ext cx="7185575" cy="4082009"/>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Imagen 14">
            <a:extLst>
              <a:ext uri="{FF2B5EF4-FFF2-40B4-BE49-F238E27FC236}">
                <a16:creationId xmlns:a16="http://schemas.microsoft.com/office/drawing/2014/main" id="{47EB72B9-5A06-CD40-84F3-A5E3CB08B1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50395" y="919039"/>
            <a:ext cx="6970219" cy="4421733"/>
          </a:xfrm>
          <a:prstGeom prst="rect">
            <a:avLst/>
          </a:prstGeom>
        </p:spPr>
      </p:pic>
      <p:sp>
        <p:nvSpPr>
          <p:cNvPr id="17" name="Elipse 16">
            <a:extLst>
              <a:ext uri="{FF2B5EF4-FFF2-40B4-BE49-F238E27FC236}">
                <a16:creationId xmlns:a16="http://schemas.microsoft.com/office/drawing/2014/main" id="{2D34BA0F-EF86-D543-AC39-63FD8BC896F7}"/>
              </a:ext>
            </a:extLst>
          </p:cNvPr>
          <p:cNvSpPr/>
          <p:nvPr/>
        </p:nvSpPr>
        <p:spPr>
          <a:xfrm>
            <a:off x="8464002" y="5633015"/>
            <a:ext cx="485775" cy="4857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A2E1522F-9A35-6E4B-926D-BE528F6C5377}"/>
              </a:ext>
            </a:extLst>
          </p:cNvPr>
          <p:cNvSpPr/>
          <p:nvPr/>
        </p:nvSpPr>
        <p:spPr>
          <a:xfrm>
            <a:off x="3543301" y="575240"/>
            <a:ext cx="877340" cy="8773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DE2E7FAA-1868-AC4E-A9F1-ED26F7772FEC}"/>
              </a:ext>
            </a:extLst>
          </p:cNvPr>
          <p:cNvSpPr/>
          <p:nvPr/>
        </p:nvSpPr>
        <p:spPr>
          <a:xfrm>
            <a:off x="505864" y="475228"/>
            <a:ext cx="485775" cy="4857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4153FF27-F286-764A-966B-21A532DC333B}"/>
              </a:ext>
            </a:extLst>
          </p:cNvPr>
          <p:cNvSpPr/>
          <p:nvPr/>
        </p:nvSpPr>
        <p:spPr>
          <a:xfrm>
            <a:off x="905895" y="5992291"/>
            <a:ext cx="260915" cy="2609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579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Ethereum</a:t>
            </a:r>
          </a:p>
        </p:txBody>
      </p:sp>
      <p:sp>
        <p:nvSpPr>
          <p:cNvPr id="4" name="Marcador de contenido 2">
            <a:extLst>
              <a:ext uri="{FF2B5EF4-FFF2-40B4-BE49-F238E27FC236}">
                <a16:creationId xmlns:a16="http://schemas.microsoft.com/office/drawing/2014/main" id="{85B9952A-CDBC-BF43-A4E2-BED7A66A9D12}"/>
              </a:ext>
            </a:extLst>
          </p:cNvPr>
          <p:cNvSpPr txBox="1">
            <a:spLocks/>
          </p:cNvSpPr>
          <p:nvPr/>
        </p:nvSpPr>
        <p:spPr>
          <a:xfrm>
            <a:off x="5791199" y="1017587"/>
            <a:ext cx="5338666" cy="4976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solidFill>
                  <a:srgbClr val="FFC000"/>
                </a:solidFill>
              </a:rPr>
              <a:t>Decentralized platform</a:t>
            </a:r>
            <a:r>
              <a:rPr lang="en-GB" sz="2000" b="1" dirty="0"/>
              <a:t>: </a:t>
            </a:r>
            <a:r>
              <a:rPr lang="en-GB" sz="1600" dirty="0"/>
              <a:t>Ethereum is a decentralized platform that enables the creation and deployment of decentralized applications (dApps) and smart contracts.</a:t>
            </a:r>
          </a:p>
          <a:p>
            <a:r>
              <a:rPr lang="en-GB" sz="2000" b="1" dirty="0">
                <a:solidFill>
                  <a:srgbClr val="FFC000"/>
                </a:solidFill>
              </a:rPr>
              <a:t>Blockchain technology</a:t>
            </a:r>
            <a:r>
              <a:rPr lang="en-GB" sz="2000" b="1" dirty="0"/>
              <a:t>: </a:t>
            </a:r>
            <a:r>
              <a:rPr lang="en-GB" sz="1600" dirty="0"/>
              <a:t>Like Bitcoin, Ethereum operates on a blockchain, which provides a secure and transparent ledger of transactions.</a:t>
            </a:r>
          </a:p>
          <a:p>
            <a:r>
              <a:rPr lang="en-GB" sz="2000" b="1" dirty="0">
                <a:solidFill>
                  <a:srgbClr val="FFC000"/>
                </a:solidFill>
              </a:rPr>
              <a:t>Smart contracts</a:t>
            </a:r>
            <a:r>
              <a:rPr lang="en-GB" sz="2000" b="1" dirty="0"/>
              <a:t>: </a:t>
            </a:r>
            <a:r>
              <a:rPr lang="en-GB" sz="1600" dirty="0"/>
              <a:t>Ethereum's smart contract functionality enables developers to build and deploy self-executing contracts that automatically enforce the terms of an agreement.</a:t>
            </a:r>
          </a:p>
          <a:p>
            <a:r>
              <a:rPr lang="en-GB" sz="2000" b="1" dirty="0">
                <a:solidFill>
                  <a:srgbClr val="FFC000"/>
                </a:solidFill>
              </a:rPr>
              <a:t>Ether (ETH)</a:t>
            </a:r>
            <a:r>
              <a:rPr lang="en-GB" sz="2000" b="1" dirty="0"/>
              <a:t>:</a:t>
            </a:r>
            <a:r>
              <a:rPr lang="en-GB" sz="2000" b="1" dirty="0">
                <a:solidFill>
                  <a:srgbClr val="FFC000"/>
                </a:solidFill>
              </a:rPr>
              <a:t> </a:t>
            </a:r>
            <a:r>
              <a:rPr lang="en-GB" sz="1600" dirty="0"/>
              <a:t>Ethereum's native cryptocurrency, Ether (ETH), is used as a means of payment within the Ethereum ecosystem and is used to pay for transactions and computational services on the network.</a:t>
            </a:r>
          </a:p>
          <a:p>
            <a:r>
              <a:rPr lang="en-GB" sz="2000" b="1" dirty="0" err="1">
                <a:solidFill>
                  <a:srgbClr val="FFC000"/>
                </a:solidFill>
              </a:rPr>
              <a:t>Dapps</a:t>
            </a:r>
            <a:r>
              <a:rPr lang="en-GB" sz="2000" b="1" dirty="0"/>
              <a:t>: </a:t>
            </a:r>
            <a:r>
              <a:rPr lang="en-GB" sz="1600" dirty="0"/>
              <a:t>Ethereum provides a platform for developers to build and deploy decentralized applications, or dApps, which can range from financial applications to gaming and social media platforms.</a:t>
            </a:r>
          </a:p>
          <a:p>
            <a:pPr>
              <a:lnSpc>
                <a:spcPct val="150000"/>
              </a:lnSpc>
              <a:spcAft>
                <a:spcPts val="2400"/>
              </a:spcAft>
            </a:pPr>
            <a:endParaRPr lang="es-ES" sz="1100" dirty="0"/>
          </a:p>
        </p:txBody>
      </p:sp>
      <p:sp>
        <p:nvSpPr>
          <p:cNvPr id="3" name="Rectángulo 11">
            <a:extLst>
              <a:ext uri="{FF2B5EF4-FFF2-40B4-BE49-F238E27FC236}">
                <a16:creationId xmlns:a16="http://schemas.microsoft.com/office/drawing/2014/main" id="{84EDF709-5923-350F-FB19-B92DBA34158A}"/>
              </a:ext>
            </a:extLst>
          </p:cNvPr>
          <p:cNvSpPr/>
          <p:nvPr/>
        </p:nvSpPr>
        <p:spPr>
          <a:xfrm rot="16200000">
            <a:off x="5082329" y="-251670"/>
            <a:ext cx="2027338" cy="12192001"/>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Picture 9">
            <a:extLst>
              <a:ext uri="{FF2B5EF4-FFF2-40B4-BE49-F238E27FC236}">
                <a16:creationId xmlns:a16="http://schemas.microsoft.com/office/drawing/2014/main" id="{7F207F35-4B51-902C-0F48-14BD6E274419}"/>
              </a:ext>
            </a:extLst>
          </p:cNvPr>
          <p:cNvPicPr>
            <a:picLocks noChangeAspect="1"/>
          </p:cNvPicPr>
          <p:nvPr/>
        </p:nvPicPr>
        <p:blipFill>
          <a:blip r:embed="rId2"/>
          <a:stretch>
            <a:fillRect/>
          </a:stretch>
        </p:blipFill>
        <p:spPr>
          <a:xfrm>
            <a:off x="838200" y="2317352"/>
            <a:ext cx="4468104" cy="2513309"/>
          </a:xfrm>
          <a:prstGeom prst="rect">
            <a:avLst/>
          </a:prstGeom>
        </p:spPr>
      </p:pic>
    </p:spTree>
    <p:extLst>
      <p:ext uri="{BB962C8B-B14F-4D97-AF65-F5344CB8AC3E}">
        <p14:creationId xmlns:p14="http://schemas.microsoft.com/office/powerpoint/2010/main" val="13651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2708-497E-45C7-94B6-951A5FB2598A}"/>
              </a:ext>
            </a:extLst>
          </p:cNvPr>
          <p:cNvSpPr>
            <a:spLocks noGrp="1"/>
          </p:cNvSpPr>
          <p:nvPr>
            <p:ph type="title"/>
          </p:nvPr>
        </p:nvSpPr>
        <p:spPr/>
        <p:txBody>
          <a:bodyPr/>
          <a:lstStyle/>
          <a:p>
            <a:r>
              <a:rPr lang="es-ES" dirty="0"/>
              <a:t>Litecoin</a:t>
            </a:r>
            <a:br>
              <a:rPr lang="es-ES" dirty="0">
                <a:solidFill>
                  <a:srgbClr val="FFC000"/>
                </a:solidFill>
                <a:latin typeface="Open Sans" panose="020B0606030504020204" pitchFamily="34" charset="0"/>
                <a:ea typeface="Open Sans" panose="020B0606030504020204" pitchFamily="34" charset="0"/>
                <a:cs typeface="Open Sans" panose="020B0606030504020204" pitchFamily="34" charset="0"/>
              </a:rPr>
            </a:br>
            <a:endParaRPr lang="en-US" dirty="0"/>
          </a:p>
        </p:txBody>
      </p:sp>
      <p:sp>
        <p:nvSpPr>
          <p:cNvPr id="6" name="Rectangle 5">
            <a:extLst>
              <a:ext uri="{FF2B5EF4-FFF2-40B4-BE49-F238E27FC236}">
                <a16:creationId xmlns:a16="http://schemas.microsoft.com/office/drawing/2014/main" id="{BFC5F021-AB92-43E2-96F3-14B693054E92}"/>
              </a:ext>
            </a:extLst>
          </p:cNvPr>
          <p:cNvSpPr/>
          <p:nvPr/>
        </p:nvSpPr>
        <p:spPr>
          <a:xfrm>
            <a:off x="5766881" y="1041846"/>
            <a:ext cx="5586919" cy="4924425"/>
          </a:xfrm>
          <a:prstGeom prst="rect">
            <a:avLst/>
          </a:prstGeom>
        </p:spPr>
        <p:txBody>
          <a:bodyPr wrap="square">
            <a:spAutoFit/>
          </a:bodyPr>
          <a:lstStyle/>
          <a:p>
            <a:pPr algn="just"/>
            <a:r>
              <a:rPr lang="en-GB" sz="2000" b="1" dirty="0">
                <a:solidFill>
                  <a:srgbClr val="FFC000"/>
                </a:solidFill>
              </a:rPr>
              <a:t>Algorithm</a:t>
            </a:r>
            <a:r>
              <a:rPr lang="en-GB" sz="1600" dirty="0">
                <a:solidFill>
                  <a:schemeClr val="bg1"/>
                </a:solidFill>
              </a:rPr>
              <a:t>: Litecoin uses a different mining algorithm called Script, which is designed to be more accessible to ordinary users with less powerful hardware.</a:t>
            </a:r>
          </a:p>
          <a:p>
            <a:pPr algn="just"/>
            <a:endParaRPr lang="en-GB" sz="1600" dirty="0">
              <a:solidFill>
                <a:schemeClr val="bg1"/>
              </a:solidFill>
            </a:endParaRPr>
          </a:p>
          <a:p>
            <a:pPr algn="just"/>
            <a:r>
              <a:rPr lang="en-GB" sz="2000" b="1" dirty="0">
                <a:solidFill>
                  <a:srgbClr val="FFC000"/>
                </a:solidFill>
              </a:rPr>
              <a:t>Block Time</a:t>
            </a:r>
            <a:r>
              <a:rPr lang="en-GB" sz="2000" b="1" dirty="0">
                <a:solidFill>
                  <a:schemeClr val="bg1"/>
                </a:solidFill>
              </a:rPr>
              <a:t>: </a:t>
            </a:r>
            <a:r>
              <a:rPr lang="en-GB" sz="1600" dirty="0">
                <a:solidFill>
                  <a:schemeClr val="bg1"/>
                </a:solidFill>
              </a:rPr>
              <a:t>Litecoin has a block time of 2.5 minutes, compared to Bitcoin's 10 minutes, which means that transactions are processed faster on the Litecoin network.</a:t>
            </a:r>
          </a:p>
          <a:p>
            <a:pPr algn="just"/>
            <a:endParaRPr lang="en-GB" sz="1600" dirty="0">
              <a:solidFill>
                <a:schemeClr val="bg1"/>
              </a:solidFill>
            </a:endParaRPr>
          </a:p>
          <a:p>
            <a:pPr algn="just"/>
            <a:r>
              <a:rPr lang="en-GB" sz="2000" b="1" dirty="0">
                <a:solidFill>
                  <a:srgbClr val="FFC000"/>
                </a:solidFill>
              </a:rPr>
              <a:t>Maximum Supply</a:t>
            </a:r>
            <a:r>
              <a:rPr lang="en-GB" sz="1600" dirty="0">
                <a:solidFill>
                  <a:schemeClr val="bg1"/>
                </a:solidFill>
              </a:rPr>
              <a:t>: The maximum supply of Litecoin is 84 million, which is four times the maximum supply of Bitcoin.</a:t>
            </a:r>
          </a:p>
          <a:p>
            <a:pPr algn="just"/>
            <a:endParaRPr lang="en-GB" sz="1600" dirty="0">
              <a:solidFill>
                <a:schemeClr val="bg1"/>
              </a:solidFill>
            </a:endParaRPr>
          </a:p>
          <a:p>
            <a:pPr algn="just"/>
            <a:r>
              <a:rPr lang="en-GB" sz="2000" b="1" dirty="0">
                <a:solidFill>
                  <a:srgbClr val="FFC000"/>
                </a:solidFill>
              </a:rPr>
              <a:t>Adoption</a:t>
            </a:r>
            <a:r>
              <a:rPr lang="en-GB" sz="2000" b="1" dirty="0">
                <a:solidFill>
                  <a:schemeClr val="bg1"/>
                </a:solidFill>
              </a:rPr>
              <a:t>: </a:t>
            </a:r>
            <a:r>
              <a:rPr lang="en-GB" sz="1600" dirty="0">
                <a:solidFill>
                  <a:schemeClr val="bg1"/>
                </a:solidFill>
              </a:rPr>
              <a:t>Litecoin is widely adopted and accepted by merchants, exchanges, and payment providers.</a:t>
            </a:r>
          </a:p>
          <a:p>
            <a:pPr algn="just"/>
            <a:endParaRPr lang="en-GB" sz="1600" dirty="0">
              <a:solidFill>
                <a:schemeClr val="bg1"/>
              </a:solidFill>
            </a:endParaRPr>
          </a:p>
          <a:p>
            <a:pPr algn="just"/>
            <a:r>
              <a:rPr lang="en-GB" sz="2000" b="1" dirty="0">
                <a:solidFill>
                  <a:srgbClr val="FFC000"/>
                </a:solidFill>
              </a:rPr>
              <a:t>Development</a:t>
            </a:r>
            <a:r>
              <a:rPr lang="en-GB" sz="2000" b="1" dirty="0">
                <a:solidFill>
                  <a:schemeClr val="bg1"/>
                </a:solidFill>
              </a:rPr>
              <a:t>: </a:t>
            </a:r>
            <a:r>
              <a:rPr lang="en-GB" sz="1600" dirty="0">
                <a:solidFill>
                  <a:schemeClr val="bg1"/>
                </a:solidFill>
              </a:rPr>
              <a:t>Litecoin has a strong and active development community, and new features and upgrades are regularly added to the network.</a:t>
            </a:r>
          </a:p>
          <a:p>
            <a:endParaRPr lang="en-US" dirty="0">
              <a:solidFill>
                <a:schemeClr val="bg1"/>
              </a:solidFill>
            </a:endParaRPr>
          </a:p>
        </p:txBody>
      </p:sp>
      <p:pic>
        <p:nvPicPr>
          <p:cNvPr id="4" name="Picture 3">
            <a:extLst>
              <a:ext uri="{FF2B5EF4-FFF2-40B4-BE49-F238E27FC236}">
                <a16:creationId xmlns:a16="http://schemas.microsoft.com/office/drawing/2014/main" id="{3E03D592-23F4-E732-0F83-8C3A8F22E28B}"/>
              </a:ext>
            </a:extLst>
          </p:cNvPr>
          <p:cNvPicPr>
            <a:picLocks noChangeAspect="1"/>
          </p:cNvPicPr>
          <p:nvPr/>
        </p:nvPicPr>
        <p:blipFill>
          <a:blip r:embed="rId2"/>
          <a:stretch>
            <a:fillRect/>
          </a:stretch>
        </p:blipFill>
        <p:spPr>
          <a:xfrm>
            <a:off x="771525" y="1980096"/>
            <a:ext cx="4346711" cy="2897807"/>
          </a:xfrm>
          <a:prstGeom prst="rect">
            <a:avLst/>
          </a:prstGeom>
        </p:spPr>
      </p:pic>
      <p:sp>
        <p:nvSpPr>
          <p:cNvPr id="9" name="Rectángulo 11">
            <a:extLst>
              <a:ext uri="{FF2B5EF4-FFF2-40B4-BE49-F238E27FC236}">
                <a16:creationId xmlns:a16="http://schemas.microsoft.com/office/drawing/2014/main" id="{FB0CC350-846B-F7A2-2921-F7CE91CC38E7}"/>
              </a:ext>
            </a:extLst>
          </p:cNvPr>
          <p:cNvSpPr/>
          <p:nvPr/>
        </p:nvSpPr>
        <p:spPr>
          <a:xfrm rot="16200000">
            <a:off x="5082329" y="-251670"/>
            <a:ext cx="2027338" cy="12192001"/>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64558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319BAC87-4871-7C4B-B558-85176EE338BD}"/>
              </a:ext>
            </a:extLst>
          </p:cNvPr>
          <p:cNvGrpSpPr/>
          <p:nvPr/>
        </p:nvGrpSpPr>
        <p:grpSpPr>
          <a:xfrm>
            <a:off x="0" y="0"/>
            <a:ext cx="12192002" cy="6858000"/>
            <a:chOff x="0" y="0"/>
            <a:chExt cx="12192002" cy="6858000"/>
          </a:xfrm>
        </p:grpSpPr>
        <p:pic>
          <p:nvPicPr>
            <p:cNvPr id="9" name="Imagen 8">
              <a:extLst>
                <a:ext uri="{FF2B5EF4-FFF2-40B4-BE49-F238E27FC236}">
                  <a16:creationId xmlns:a16="http://schemas.microsoft.com/office/drawing/2014/main" id="{C77386C0-60CC-6645-B6B9-5698AE0D49EF}"/>
                </a:ext>
              </a:extLst>
            </p:cNvPr>
            <p:cNvPicPr>
              <a:picLocks noChangeAspect="1"/>
            </p:cNvPicPr>
            <p:nvPr/>
          </p:nvPicPr>
          <p:blipFill rotWithShape="1">
            <a:blip r:embed="rId2" cstate="screen">
              <a:alphaModFix amt="85000"/>
              <a:extLst>
                <a:ext uri="{28A0092B-C50C-407E-A947-70E740481C1C}">
                  <a14:useLocalDpi xmlns:a14="http://schemas.microsoft.com/office/drawing/2010/main"/>
                </a:ext>
              </a:extLst>
            </a:blip>
            <a:srcRect b="4994"/>
            <a:stretch/>
          </p:blipFill>
          <p:spPr>
            <a:xfrm>
              <a:off x="0" y="688733"/>
              <a:ext cx="12192000" cy="6169267"/>
            </a:xfrm>
            <a:prstGeom prst="rect">
              <a:avLst/>
            </a:prstGeom>
          </p:spPr>
        </p:pic>
        <p:sp>
          <p:nvSpPr>
            <p:cNvPr id="10" name="Rectángulo 9">
              <a:extLst>
                <a:ext uri="{FF2B5EF4-FFF2-40B4-BE49-F238E27FC236}">
                  <a16:creationId xmlns:a16="http://schemas.microsoft.com/office/drawing/2014/main" id="{765D543F-CF55-FC4C-A982-1A1430CFC841}"/>
                </a:ext>
              </a:extLst>
            </p:cNvPr>
            <p:cNvSpPr/>
            <p:nvPr/>
          </p:nvSpPr>
          <p:spPr>
            <a:xfrm rot="16200000">
              <a:off x="2667002" y="-2667000"/>
              <a:ext cx="6858000" cy="12192000"/>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4" name="Título 1">
            <a:extLst>
              <a:ext uri="{FF2B5EF4-FFF2-40B4-BE49-F238E27FC236}">
                <a16:creationId xmlns:a16="http://schemas.microsoft.com/office/drawing/2014/main" id="{01AD9050-6D94-F546-9A61-657B89C21F85}"/>
              </a:ext>
            </a:extLst>
          </p:cNvPr>
          <p:cNvSpPr txBox="1">
            <a:spLocks/>
          </p:cNvSpPr>
          <p:nvPr/>
        </p:nvSpPr>
        <p:spPr>
          <a:xfrm>
            <a:off x="1524000" y="1122363"/>
            <a:ext cx="9144000" cy="2277105"/>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6000" kern="1200">
                <a:solidFill>
                  <a:srgbClr val="DBA0FD"/>
                </a:solidFill>
                <a:latin typeface="Teko" panose="02000000000000000000" pitchFamily="2" charset="77"/>
                <a:ea typeface="+mj-ea"/>
                <a:cs typeface="Teko" panose="02000000000000000000" pitchFamily="2" charset="77"/>
              </a:defRPr>
            </a:lvl1pPr>
          </a:lstStyle>
          <a:p>
            <a:r>
              <a:rPr lang="es-ES" sz="17900" dirty="0"/>
              <a:t>03</a:t>
            </a:r>
          </a:p>
        </p:txBody>
      </p:sp>
      <p:sp>
        <p:nvSpPr>
          <p:cNvPr id="6" name="Subtítulo 4">
            <a:extLst>
              <a:ext uri="{FF2B5EF4-FFF2-40B4-BE49-F238E27FC236}">
                <a16:creationId xmlns:a16="http://schemas.microsoft.com/office/drawing/2014/main" id="{C89DB562-4495-2241-BA63-D8A088491D58}"/>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6600" dirty="0" err="1">
                <a:latin typeface="Teko" panose="02000000000000000000" pitchFamily="2" charset="77"/>
                <a:cs typeface="Teko" panose="02000000000000000000" pitchFamily="2" charset="77"/>
              </a:rPr>
              <a:t>How</a:t>
            </a:r>
            <a:r>
              <a:rPr lang="es-ES" sz="6600" dirty="0">
                <a:latin typeface="Teko" panose="02000000000000000000" pitchFamily="2" charset="77"/>
                <a:cs typeface="Teko" panose="02000000000000000000" pitchFamily="2" charset="77"/>
              </a:rPr>
              <a:t> </a:t>
            </a:r>
            <a:r>
              <a:rPr lang="es-ES" sz="6600" dirty="0" err="1">
                <a:latin typeface="Teko" panose="02000000000000000000" pitchFamily="2" charset="77"/>
                <a:cs typeface="Teko" panose="02000000000000000000" pitchFamily="2" charset="77"/>
              </a:rPr>
              <a:t>Does</a:t>
            </a:r>
            <a:r>
              <a:rPr lang="es-ES" sz="6600" dirty="0">
                <a:latin typeface="Teko" panose="02000000000000000000" pitchFamily="2" charset="77"/>
                <a:cs typeface="Teko" panose="02000000000000000000" pitchFamily="2" charset="77"/>
              </a:rPr>
              <a:t> Cryptocurrency </a:t>
            </a:r>
            <a:r>
              <a:rPr lang="es-ES" sz="6600" dirty="0" err="1">
                <a:latin typeface="Teko" panose="02000000000000000000" pitchFamily="2" charset="77"/>
                <a:cs typeface="Teko" panose="02000000000000000000" pitchFamily="2" charset="77"/>
              </a:rPr>
              <a:t>Work</a:t>
            </a:r>
            <a:r>
              <a:rPr lang="es-ES" sz="6600" dirty="0">
                <a:latin typeface="Teko" panose="02000000000000000000" pitchFamily="2" charset="77"/>
                <a:cs typeface="Teko" panose="02000000000000000000" pitchFamily="2" charset="77"/>
              </a:rPr>
              <a:t>?</a:t>
            </a:r>
          </a:p>
        </p:txBody>
      </p:sp>
      <p:sp>
        <p:nvSpPr>
          <p:cNvPr id="7" name="Tarjeta 6">
            <a:extLst>
              <a:ext uri="{FF2B5EF4-FFF2-40B4-BE49-F238E27FC236}">
                <a16:creationId xmlns:a16="http://schemas.microsoft.com/office/drawing/2014/main" id="{1BE6A775-1067-8F42-9B52-C05F8A813F4B}"/>
              </a:ext>
            </a:extLst>
          </p:cNvPr>
          <p:cNvSpPr/>
          <p:nvPr/>
        </p:nvSpPr>
        <p:spPr>
          <a:xfrm>
            <a:off x="4887918" y="773706"/>
            <a:ext cx="2416164"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Circular 10">
            <a:extLst>
              <a:ext uri="{FF2B5EF4-FFF2-40B4-BE49-F238E27FC236}">
                <a16:creationId xmlns:a16="http://schemas.microsoft.com/office/drawing/2014/main" id="{DBA2AB12-8853-1C4D-B8FD-5A0915ED06D6}"/>
              </a:ext>
            </a:extLst>
          </p:cNvPr>
          <p:cNvSpPr/>
          <p:nvPr/>
        </p:nvSpPr>
        <p:spPr>
          <a:xfrm rot="5400000">
            <a:off x="4310459" y="5701112"/>
            <a:ext cx="3571081" cy="3571081"/>
          </a:xfrm>
          <a:prstGeom prst="pie">
            <a:avLst>
              <a:gd name="adj1" fmla="val 5376464"/>
              <a:gd name="adj2" fmla="val 16200000"/>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8983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EEF86EF2-8865-B74F-973D-F2140D35D232}"/>
              </a:ext>
            </a:extLst>
          </p:cNvPr>
          <p:cNvSpPr/>
          <p:nvPr/>
        </p:nvSpPr>
        <p:spPr>
          <a:xfrm>
            <a:off x="0" y="0"/>
            <a:ext cx="11944351" cy="6858000"/>
          </a:xfrm>
          <a:prstGeom prst="rect">
            <a:avLst/>
          </a:prstGeom>
          <a:gradFill>
            <a:gsLst>
              <a:gs pos="2000">
                <a:srgbClr val="8C39C6">
                  <a:alpha val="65882"/>
                </a:srgbClr>
              </a:gs>
              <a:gs pos="22000">
                <a:srgbClr val="321447"/>
              </a:gs>
              <a:gs pos="100000">
                <a:schemeClr val="tx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err="1"/>
              <a:t>How</a:t>
            </a:r>
            <a:r>
              <a:rPr lang="es-ES" dirty="0"/>
              <a:t> </a:t>
            </a:r>
            <a:r>
              <a:rPr lang="es-ES" dirty="0" err="1"/>
              <a:t>Does</a:t>
            </a:r>
            <a:r>
              <a:rPr lang="es-ES" dirty="0"/>
              <a:t> Cryptocurrency </a:t>
            </a:r>
            <a:r>
              <a:rPr lang="es-ES" dirty="0" err="1"/>
              <a:t>Work</a:t>
            </a:r>
            <a:r>
              <a:rPr lang="es-ES" dirty="0"/>
              <a:t>?</a:t>
            </a:r>
          </a:p>
        </p:txBody>
      </p:sp>
      <p:sp>
        <p:nvSpPr>
          <p:cNvPr id="3" name="Marcador de contenido 2">
            <a:extLst>
              <a:ext uri="{FF2B5EF4-FFF2-40B4-BE49-F238E27FC236}">
                <a16:creationId xmlns:a16="http://schemas.microsoft.com/office/drawing/2014/main" id="{DFB73EE9-13AB-6F4A-8267-9A4CE83BA026}"/>
              </a:ext>
            </a:extLst>
          </p:cNvPr>
          <p:cNvSpPr>
            <a:spLocks noGrp="1"/>
          </p:cNvSpPr>
          <p:nvPr>
            <p:ph idx="1"/>
          </p:nvPr>
        </p:nvSpPr>
        <p:spPr>
          <a:xfrm>
            <a:off x="838200" y="1825625"/>
            <a:ext cx="4333875" cy="4351338"/>
          </a:xfrm>
        </p:spPr>
        <p:txBody>
          <a:bodyPr>
            <a:normAutofit/>
          </a:bodyPr>
          <a:lstStyle/>
          <a:p>
            <a:pPr marL="0" indent="0">
              <a:lnSpc>
                <a:spcPct val="150000"/>
              </a:lnSpc>
              <a:buNone/>
            </a:pPr>
            <a:r>
              <a:rPr lang="es-ES" sz="1600" dirty="0">
                <a:latin typeface="Open Sans" panose="020B0606030504020204" pitchFamily="34" charset="0"/>
                <a:ea typeface="Open Sans" panose="020B0606030504020204" pitchFamily="34" charset="0"/>
                <a:cs typeface="Open Sans" panose="020B0606030504020204" pitchFamily="34" charset="0"/>
              </a:rPr>
              <a:t>Cryptocurrencies are </a:t>
            </a:r>
            <a:r>
              <a:rPr lang="es-ES" sz="16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digital </a:t>
            </a:r>
            <a:r>
              <a:rPr lang="es-ES" sz="16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assets</a:t>
            </a:r>
            <a:r>
              <a:rPr lang="es-ES" sz="16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that</a:t>
            </a:r>
            <a:r>
              <a:rPr lang="es-ES" sz="1600" dirty="0">
                <a:latin typeface="Open Sans" panose="020B0606030504020204" pitchFamily="34" charset="0"/>
                <a:ea typeface="Open Sans" panose="020B0606030504020204" pitchFamily="34" charset="0"/>
                <a:cs typeface="Open Sans" panose="020B0606030504020204" pitchFamily="34" charset="0"/>
              </a:rPr>
              <a:t> are </a:t>
            </a:r>
            <a:r>
              <a:rPr lang="es-ES" sz="1600" dirty="0" err="1">
                <a:latin typeface="Open Sans" panose="020B0606030504020204" pitchFamily="34" charset="0"/>
                <a:ea typeface="Open Sans" panose="020B0606030504020204" pitchFamily="34" charset="0"/>
                <a:cs typeface="Open Sans" panose="020B0606030504020204" pitchFamily="34" charset="0"/>
              </a:rPr>
              <a:t>powered</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on</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the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blockchain</a:t>
            </a:r>
            <a:r>
              <a:rPr lang="es-ES" sz="1600" dirty="0">
                <a:latin typeface="Open Sans" panose="020B0606030504020204" pitchFamily="34" charset="0"/>
                <a:ea typeface="Open Sans" panose="020B0606030504020204" pitchFamily="34" charset="0"/>
                <a:cs typeface="Open Sans" panose="020B0606030504020204" pitchFamily="34" charset="0"/>
              </a:rPr>
              <a:t>. </a:t>
            </a:r>
          </a:p>
          <a:p>
            <a:pPr marL="0" indent="0">
              <a:lnSpc>
                <a:spcPct val="150000"/>
              </a:lnSpc>
              <a:buNone/>
            </a:pPr>
            <a:r>
              <a:rPr lang="es-ES" sz="1600" dirty="0" err="1">
                <a:latin typeface="Open Sans" panose="020B0606030504020204" pitchFamily="34" charset="0"/>
                <a:ea typeface="Open Sans" panose="020B0606030504020204" pitchFamily="34" charset="0"/>
                <a:cs typeface="Open Sans" panose="020B0606030504020204" pitchFamily="34" charset="0"/>
              </a:rPr>
              <a:t>Blockchain</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technology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stores</a:t>
            </a:r>
            <a:r>
              <a:rPr lang="es-ES" sz="1600" dirty="0">
                <a:latin typeface="Open Sans" panose="020B0606030504020204" pitchFamily="34" charset="0"/>
                <a:ea typeface="Open Sans" panose="020B0606030504020204" pitchFamily="34" charset="0"/>
                <a:cs typeface="Open Sans" panose="020B0606030504020204" pitchFamily="34" charset="0"/>
              </a:rPr>
              <a:t> a </a:t>
            </a:r>
            <a:r>
              <a:rPr lang="es-ES" sz="1600" dirty="0" err="1">
                <a:latin typeface="Open Sans" panose="020B0606030504020204" pitchFamily="34" charset="0"/>
                <a:ea typeface="Open Sans" panose="020B0606030504020204" pitchFamily="34" charset="0"/>
                <a:cs typeface="Open Sans" panose="020B0606030504020204" pitchFamily="34" charset="0"/>
              </a:rPr>
              <a:t>ledger</a:t>
            </a:r>
            <a:r>
              <a:rPr lang="es-ES" sz="1600" dirty="0">
                <a:latin typeface="Open Sans" panose="020B0606030504020204" pitchFamily="34" charset="0"/>
                <a:ea typeface="Open Sans" panose="020B0606030504020204" pitchFamily="34" charset="0"/>
                <a:cs typeface="Open Sans" panose="020B0606030504020204" pitchFamily="34" charset="0"/>
              </a:rPr>
              <a:t> of </a:t>
            </a:r>
            <a:r>
              <a:rPr lang="es-ES" sz="1600" dirty="0" err="1">
                <a:latin typeface="Open Sans" panose="020B0606030504020204" pitchFamily="34" charset="0"/>
                <a:ea typeface="Open Sans" panose="020B0606030504020204" pitchFamily="34" charset="0"/>
                <a:cs typeface="Open Sans" panose="020B0606030504020204" pitchFamily="34" charset="0"/>
              </a:rPr>
              <a:t>every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transaction</a:t>
            </a:r>
            <a:r>
              <a:rPr lang="es-ES" sz="1600" dirty="0">
                <a:latin typeface="Open Sans" panose="020B0606030504020204" pitchFamily="34" charset="0"/>
                <a:ea typeface="Open Sans" panose="020B0606030504020204" pitchFamily="34" charset="0"/>
                <a:cs typeface="Open Sans" panose="020B0606030504020204" pitchFamily="34" charset="0"/>
              </a:rPr>
              <a:t> of </a:t>
            </a:r>
            <a:r>
              <a:rPr lang="es-ES" sz="1600" dirty="0" err="1">
                <a:latin typeface="Open Sans" panose="020B0606030504020204" pitchFamily="34" charset="0"/>
                <a:ea typeface="Open Sans" panose="020B0606030504020204" pitchFamily="34" charset="0"/>
                <a:cs typeface="Open Sans" panose="020B0606030504020204" pitchFamily="34" charset="0"/>
              </a:rPr>
              <a:t>the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cryptocurrency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on</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every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node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powering</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the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blockchain</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Nodes</a:t>
            </a:r>
            <a:r>
              <a:rPr lang="es-ES" sz="1600" dirty="0">
                <a:latin typeface="Open Sans" panose="020B0606030504020204" pitchFamily="34" charset="0"/>
                <a:ea typeface="Open Sans" panose="020B0606030504020204" pitchFamily="34" charset="0"/>
                <a:cs typeface="Open Sans" panose="020B0606030504020204" pitchFamily="34" charset="0"/>
              </a:rPr>
              <a:t> are </a:t>
            </a:r>
            <a:r>
              <a:rPr lang="es-ES" sz="1600" dirty="0" err="1">
                <a:latin typeface="Open Sans" panose="020B0606030504020204" pitchFamily="34" charset="0"/>
                <a:ea typeface="Open Sans" panose="020B0606030504020204" pitchFamily="34" charset="0"/>
                <a:cs typeface="Open Sans" panose="020B0606030504020204" pitchFamily="34" charset="0"/>
              </a:rPr>
              <a:t>computers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that</a:t>
            </a:r>
            <a:r>
              <a:rPr lang="es-ES" sz="1600" dirty="0">
                <a:latin typeface="Open Sans" panose="020B0606030504020204" pitchFamily="34" charset="0"/>
                <a:ea typeface="Open Sans" panose="020B0606030504020204" pitchFamily="34" charset="0"/>
                <a:cs typeface="Open Sans" panose="020B0606030504020204" pitchFamily="34" charset="0"/>
              </a:rPr>
              <a:t> are </a:t>
            </a:r>
            <a:r>
              <a:rPr lang="es-ES" sz="1600" dirty="0" err="1">
                <a:latin typeface="Open Sans" panose="020B0606030504020204" pitchFamily="34" charset="0"/>
                <a:ea typeface="Open Sans" panose="020B0606030504020204" pitchFamily="34" charset="0"/>
                <a:cs typeface="Open Sans" panose="020B0606030504020204" pitchFamily="34" charset="0"/>
              </a:rPr>
              <a:t>connected</a:t>
            </a:r>
            <a:r>
              <a:rPr lang="es-ES" sz="1600" dirty="0">
                <a:latin typeface="Open Sans" panose="020B0606030504020204" pitchFamily="34" charset="0"/>
                <a:ea typeface="Open Sans" panose="020B0606030504020204" pitchFamily="34" charset="0"/>
                <a:cs typeface="Open Sans" panose="020B0606030504020204" pitchFamily="34" charset="0"/>
              </a:rPr>
              <a:t> to </a:t>
            </a:r>
            <a:r>
              <a:rPr lang="es-ES" sz="1600" dirty="0" err="1">
                <a:latin typeface="Open Sans" panose="020B0606030504020204" pitchFamily="34" charset="0"/>
                <a:ea typeface="Open Sans" panose="020B0606030504020204" pitchFamily="34" charset="0"/>
                <a:cs typeface="Open Sans" panose="020B0606030504020204" pitchFamily="34" charset="0"/>
              </a:rPr>
              <a:t>Bitcoin’s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network</a:t>
            </a:r>
            <a:r>
              <a:rPr lang="es-ES" sz="1600" dirty="0">
                <a:latin typeface="Open Sans" panose="020B0606030504020204" pitchFamily="34" charset="0"/>
                <a:ea typeface="Open Sans" panose="020B0606030504020204" pitchFamily="34" charset="0"/>
                <a:cs typeface="Open Sans" panose="020B0606030504020204" pitchFamily="34" charset="0"/>
              </a:rPr>
              <a:t> to mine Bitcoin. </a:t>
            </a:r>
            <a:r>
              <a:rPr lang="es-ES" sz="1600" dirty="0" err="1">
                <a:latin typeface="Open Sans" panose="020B0606030504020204" pitchFamily="34" charset="0"/>
                <a:ea typeface="Open Sans" panose="020B0606030504020204" pitchFamily="34" charset="0"/>
                <a:cs typeface="Open Sans" panose="020B0606030504020204" pitchFamily="34" charset="0"/>
              </a:rPr>
              <a:t>If</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one</a:t>
            </a:r>
            <a:r>
              <a:rPr lang="es-ES" sz="1600" dirty="0">
                <a:latin typeface="Open Sans" panose="020B0606030504020204" pitchFamily="34" charset="0"/>
                <a:ea typeface="Open Sans" panose="020B0606030504020204" pitchFamily="34" charset="0"/>
                <a:cs typeface="Open Sans" panose="020B0606030504020204" pitchFamily="34" charset="0"/>
              </a:rPr>
              <a:t> of </a:t>
            </a:r>
            <a:r>
              <a:rPr lang="es-ES" sz="1600" dirty="0" err="1">
                <a:latin typeface="Open Sans" panose="020B0606030504020204" pitchFamily="34" charset="0"/>
                <a:ea typeface="Open Sans" panose="020B0606030504020204" pitchFamily="34" charset="0"/>
                <a:cs typeface="Open Sans" panose="020B0606030504020204" pitchFamily="34" charset="0"/>
              </a:rPr>
              <a:t>these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miners</a:t>
            </a:r>
            <a:r>
              <a:rPr lang="es-ES" sz="1600" dirty="0">
                <a:latin typeface="Open Sans" panose="020B0606030504020204" pitchFamily="34" charset="0"/>
                <a:ea typeface="Open Sans" panose="020B0606030504020204" pitchFamily="34" charset="0"/>
                <a:cs typeface="Open Sans" panose="020B0606030504020204" pitchFamily="34" charset="0"/>
              </a:rPr>
              <a:t> tries to </a:t>
            </a:r>
            <a:r>
              <a:rPr lang="es-ES" sz="1600" dirty="0" err="1">
                <a:latin typeface="Open Sans" panose="020B0606030504020204" pitchFamily="34" charset="0"/>
                <a:ea typeface="Open Sans" panose="020B0606030504020204" pitchFamily="34" charset="0"/>
                <a:cs typeface="Open Sans" panose="020B0606030504020204" pitchFamily="34" charset="0"/>
              </a:rPr>
              <a:t>enter</a:t>
            </a:r>
            <a:r>
              <a:rPr lang="es-ES" sz="1600" dirty="0">
                <a:latin typeface="Open Sans" panose="020B0606030504020204" pitchFamily="34" charset="0"/>
                <a:ea typeface="Open Sans" panose="020B0606030504020204" pitchFamily="34" charset="0"/>
                <a:cs typeface="Open Sans" panose="020B0606030504020204" pitchFamily="34" charset="0"/>
              </a:rPr>
              <a:t> false </a:t>
            </a:r>
            <a:r>
              <a:rPr lang="es-ES" sz="1600" dirty="0" err="1">
                <a:latin typeface="Open Sans" panose="020B0606030504020204" pitchFamily="34" charset="0"/>
                <a:ea typeface="Open Sans" panose="020B0606030504020204" pitchFamily="34" charset="0"/>
                <a:cs typeface="Open Sans" panose="020B0606030504020204" pitchFamily="34" charset="0"/>
              </a:rPr>
              <a:t>transactions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it</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will</a:t>
            </a:r>
            <a:r>
              <a:rPr lang="es-ES" sz="1600" dirty="0">
                <a:latin typeface="Open Sans" panose="020B0606030504020204" pitchFamily="34" charset="0"/>
                <a:ea typeface="Open Sans" panose="020B0606030504020204" pitchFamily="34" charset="0"/>
                <a:cs typeface="Open Sans" panose="020B0606030504020204" pitchFamily="34" charset="0"/>
              </a:rPr>
              <a:t> be </a:t>
            </a:r>
            <a:r>
              <a:rPr lang="es-ES" sz="1600" dirty="0" err="1">
                <a:latin typeface="Open Sans" panose="020B0606030504020204" pitchFamily="34" charset="0"/>
                <a:ea typeface="Open Sans" panose="020B0606030504020204" pitchFamily="34" charset="0"/>
                <a:cs typeface="Open Sans" panose="020B0606030504020204" pitchFamily="34" charset="0"/>
              </a:rPr>
              <a:t>nullified</a:t>
            </a:r>
            <a:r>
              <a:rPr lang="es-ES" sz="1600" dirty="0">
                <a:latin typeface="Open Sans" panose="020B0606030504020204" pitchFamily="34" charset="0"/>
                <a:ea typeface="Open Sans" panose="020B0606030504020204" pitchFamily="34" charset="0"/>
                <a:cs typeface="Open Sans" panose="020B0606030504020204" pitchFamily="34" charset="0"/>
              </a:rPr>
              <a:t> by </a:t>
            </a:r>
            <a:r>
              <a:rPr lang="es-ES" sz="1600" dirty="0" err="1">
                <a:latin typeface="Open Sans" panose="020B0606030504020204" pitchFamily="34" charset="0"/>
                <a:ea typeface="Open Sans" panose="020B0606030504020204" pitchFamily="34" charset="0"/>
                <a:cs typeface="Open Sans" panose="020B0606030504020204" pitchFamily="34" charset="0"/>
              </a:rPr>
              <a:t>the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correct</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ledger</a:t>
            </a:r>
            <a:r>
              <a:rPr lang="es-ES" sz="1600" dirty="0">
                <a:latin typeface="Open Sans" panose="020B0606030504020204" pitchFamily="34" charset="0"/>
                <a:ea typeface="Open Sans" panose="020B0606030504020204" pitchFamily="34" charset="0"/>
                <a:cs typeface="Open Sans" panose="020B0606030504020204" pitchFamily="34" charset="0"/>
              </a:rPr>
              <a:t>.</a:t>
            </a:r>
          </a:p>
        </p:txBody>
      </p:sp>
      <p:pic>
        <p:nvPicPr>
          <p:cNvPr id="5" name="Picture 4">
            <a:extLst>
              <a:ext uri="{FF2B5EF4-FFF2-40B4-BE49-F238E27FC236}">
                <a16:creationId xmlns:a16="http://schemas.microsoft.com/office/drawing/2014/main" id="{29274479-E733-095A-6202-37793A0FC37F}"/>
              </a:ext>
            </a:extLst>
          </p:cNvPr>
          <p:cNvPicPr>
            <a:picLocks noChangeAspect="1"/>
          </p:cNvPicPr>
          <p:nvPr/>
        </p:nvPicPr>
        <p:blipFill>
          <a:blip r:embed="rId2"/>
          <a:stretch>
            <a:fillRect/>
          </a:stretch>
        </p:blipFill>
        <p:spPr>
          <a:xfrm>
            <a:off x="5568084" y="1967706"/>
            <a:ext cx="6191250" cy="3305175"/>
          </a:xfrm>
          <a:prstGeom prst="rect">
            <a:avLst/>
          </a:prstGeom>
        </p:spPr>
      </p:pic>
    </p:spTree>
    <p:extLst>
      <p:ext uri="{BB962C8B-B14F-4D97-AF65-F5344CB8AC3E}">
        <p14:creationId xmlns:p14="http://schemas.microsoft.com/office/powerpoint/2010/main" val="149181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2D63505-28E2-344F-9180-7F4F21973A55}"/>
              </a:ext>
            </a:extLst>
          </p:cNvPr>
          <p:cNvPicPr>
            <a:picLocks noChangeAspect="1"/>
          </p:cNvPicPr>
          <p:nvPr/>
        </p:nvPicPr>
        <p:blipFill>
          <a:blip r:embed="rId2"/>
          <a:stretch>
            <a:fillRect/>
          </a:stretch>
        </p:blipFill>
        <p:spPr>
          <a:xfrm>
            <a:off x="3228975" y="0"/>
            <a:ext cx="10287000" cy="6858000"/>
          </a:xfrm>
          <a:prstGeom prst="rect">
            <a:avLst/>
          </a:prstGeom>
        </p:spPr>
      </p:pic>
      <p:sp>
        <p:nvSpPr>
          <p:cNvPr id="10" name="Rectángulo 9">
            <a:extLst>
              <a:ext uri="{FF2B5EF4-FFF2-40B4-BE49-F238E27FC236}">
                <a16:creationId xmlns:a16="http://schemas.microsoft.com/office/drawing/2014/main" id="{5F51E59F-996B-4B4A-8C7B-99B0CBB07402}"/>
              </a:ext>
            </a:extLst>
          </p:cNvPr>
          <p:cNvSpPr/>
          <p:nvPr/>
        </p:nvSpPr>
        <p:spPr>
          <a:xfrm>
            <a:off x="0" y="0"/>
            <a:ext cx="12315825" cy="6858000"/>
          </a:xfrm>
          <a:prstGeom prst="rect">
            <a:avLst/>
          </a:prstGeom>
          <a:gradFill>
            <a:gsLst>
              <a:gs pos="2000">
                <a:srgbClr val="8C39C6">
                  <a:alpha val="65882"/>
                </a:srgbClr>
              </a:gs>
              <a:gs pos="45000">
                <a:srgbClr val="321447"/>
              </a:gs>
              <a:gs pos="100000">
                <a:schemeClr val="tx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err="1"/>
              <a:t>How</a:t>
            </a:r>
            <a:r>
              <a:rPr lang="es-ES" dirty="0"/>
              <a:t> </a:t>
            </a:r>
            <a:r>
              <a:rPr lang="es-ES" dirty="0" err="1"/>
              <a:t>Does</a:t>
            </a:r>
            <a:r>
              <a:rPr lang="es-ES" dirty="0"/>
              <a:t> Cryptocurrency </a:t>
            </a:r>
            <a:r>
              <a:rPr lang="es-ES" dirty="0" err="1"/>
              <a:t>Work</a:t>
            </a:r>
            <a:r>
              <a:rPr lang="es-ES" dirty="0"/>
              <a:t>? (Cont.)</a:t>
            </a:r>
          </a:p>
        </p:txBody>
      </p:sp>
      <p:sp>
        <p:nvSpPr>
          <p:cNvPr id="4" name="Marcador de contenido 2">
            <a:extLst>
              <a:ext uri="{FF2B5EF4-FFF2-40B4-BE49-F238E27FC236}">
                <a16:creationId xmlns:a16="http://schemas.microsoft.com/office/drawing/2014/main" id="{98BDF963-9CA4-0D4D-9C72-BAF3FB9832D4}"/>
              </a:ext>
            </a:extLst>
          </p:cNvPr>
          <p:cNvSpPr txBox="1">
            <a:spLocks/>
          </p:cNvSpPr>
          <p:nvPr/>
        </p:nvSpPr>
        <p:spPr>
          <a:xfrm>
            <a:off x="838200" y="1825625"/>
            <a:ext cx="43338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600" dirty="0">
                <a:latin typeface="Open Sans" panose="020B0606030504020204" pitchFamily="34" charset="0"/>
                <a:ea typeface="Open Sans" panose="020B0606030504020204" pitchFamily="34" charset="0"/>
                <a:cs typeface="Open Sans" panose="020B0606030504020204" pitchFamily="34" charset="0"/>
              </a:rPr>
              <a:t>To </a:t>
            </a:r>
            <a:r>
              <a:rPr lang="es-ES" sz="1600" dirty="0" err="1">
                <a:latin typeface="Open Sans" panose="020B0606030504020204" pitchFamily="34" charset="0"/>
                <a:ea typeface="Open Sans" panose="020B0606030504020204" pitchFamily="34" charset="0"/>
                <a:cs typeface="Open Sans" panose="020B0606030504020204" pitchFamily="34" charset="0"/>
              </a:rPr>
              <a:t>transact</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with</a:t>
            </a:r>
            <a:r>
              <a:rPr lang="es-ES" sz="1600" dirty="0">
                <a:latin typeface="Open Sans" panose="020B0606030504020204" pitchFamily="34" charset="0"/>
                <a:ea typeface="Open Sans" panose="020B0606030504020204" pitchFamily="34" charset="0"/>
                <a:cs typeface="Open Sans" panose="020B0606030504020204" pitchFamily="34" charset="0"/>
              </a:rPr>
              <a:t> a </a:t>
            </a:r>
            <a:r>
              <a:rPr lang="es-ES" sz="1600" dirty="0" err="1">
                <a:latin typeface="Open Sans" panose="020B0606030504020204" pitchFamily="34" charset="0"/>
                <a:ea typeface="Open Sans" panose="020B0606030504020204" pitchFamily="34" charset="0"/>
                <a:cs typeface="Open Sans" panose="020B0606030504020204" pitchFamily="34" charset="0"/>
              </a:rPr>
              <a:t>cryptocurrency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you</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need</a:t>
            </a:r>
            <a:r>
              <a:rPr lang="es-ES" sz="1600" dirty="0">
                <a:latin typeface="Open Sans" panose="020B0606030504020204" pitchFamily="34" charset="0"/>
                <a:ea typeface="Open Sans" panose="020B0606030504020204" pitchFamily="34" charset="0"/>
                <a:cs typeface="Open Sans" panose="020B0606030504020204" pitchFamily="34" charset="0"/>
              </a:rPr>
              <a:t> to </a:t>
            </a:r>
            <a:r>
              <a:rPr lang="es-ES" sz="1600" dirty="0" err="1">
                <a:latin typeface="Open Sans" panose="020B0606030504020204" pitchFamily="34" charset="0"/>
                <a:ea typeface="Open Sans" panose="020B0606030504020204" pitchFamily="34" charset="0"/>
                <a:cs typeface="Open Sans" panose="020B0606030504020204" pitchFamily="34" charset="0"/>
              </a:rPr>
              <a:t>have</a:t>
            </a:r>
            <a:r>
              <a:rPr lang="es-ES" sz="1600" dirty="0">
                <a:latin typeface="Open Sans" panose="020B0606030504020204" pitchFamily="34" charset="0"/>
                <a:ea typeface="Open Sans" panose="020B0606030504020204" pitchFamily="34" charset="0"/>
                <a:cs typeface="Open Sans" panose="020B0606030504020204" pitchFamily="34" charset="0"/>
              </a:rPr>
              <a:t> a set of </a:t>
            </a:r>
            <a:r>
              <a:rPr lang="es-ES" sz="16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public</a:t>
            </a:r>
            <a:r>
              <a:rPr lang="es-ES" sz="16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and </a:t>
            </a:r>
            <a:r>
              <a:rPr lang="es-ES" sz="16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private</a:t>
            </a:r>
            <a:r>
              <a:rPr lang="es-ES" sz="16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a:t>
            </a:r>
            <a:r>
              <a:rPr lang="es-ES" sz="16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keys</a:t>
            </a:r>
            <a:r>
              <a:rPr lang="es-ES" sz="16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These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keys</a:t>
            </a:r>
            <a:r>
              <a:rPr lang="es-ES" sz="1600" dirty="0">
                <a:latin typeface="Open Sans" panose="020B0606030504020204" pitchFamily="34" charset="0"/>
                <a:ea typeface="Open Sans" panose="020B0606030504020204" pitchFamily="34" charset="0"/>
                <a:cs typeface="Open Sans" panose="020B0606030504020204" pitchFamily="34" charset="0"/>
              </a:rPr>
              <a:t> are </a:t>
            </a:r>
            <a:r>
              <a:rPr lang="es-ES" sz="1600" dirty="0" err="1">
                <a:latin typeface="Open Sans" panose="020B0606030504020204" pitchFamily="34" charset="0"/>
                <a:ea typeface="Open Sans" panose="020B0606030504020204" pitchFamily="34" charset="0"/>
                <a:cs typeface="Open Sans" panose="020B0606030504020204" pitchFamily="34" charset="0"/>
              </a:rPr>
              <a:t>like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passwords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generated</a:t>
            </a:r>
            <a:r>
              <a:rPr lang="es-ES" sz="1600" dirty="0">
                <a:latin typeface="Open Sans" panose="020B0606030504020204" pitchFamily="34" charset="0"/>
                <a:ea typeface="Open Sans" panose="020B0606030504020204" pitchFamily="34" charset="0"/>
                <a:cs typeface="Open Sans" panose="020B0606030504020204" pitchFamily="34" charset="0"/>
              </a:rPr>
              <a:t> by </a:t>
            </a:r>
            <a:r>
              <a:rPr lang="es-ES" sz="1600" dirty="0" err="1">
                <a:latin typeface="Open Sans" panose="020B0606030504020204" pitchFamily="34" charset="0"/>
                <a:ea typeface="Open Sans" panose="020B0606030504020204" pitchFamily="34" charset="0"/>
                <a:cs typeface="Open Sans" panose="020B0606030504020204" pitchFamily="34" charset="0"/>
              </a:rPr>
              <a:t>your</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cryptocurrency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wallet</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Your</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public</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key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is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connected</a:t>
            </a:r>
            <a:r>
              <a:rPr lang="es-ES" sz="1600" dirty="0">
                <a:latin typeface="Open Sans" panose="020B0606030504020204" pitchFamily="34" charset="0"/>
                <a:ea typeface="Open Sans" panose="020B0606030504020204" pitchFamily="34" charset="0"/>
                <a:cs typeface="Open Sans" panose="020B0606030504020204" pitchFamily="34" charset="0"/>
              </a:rPr>
              <a:t> to </a:t>
            </a:r>
            <a:r>
              <a:rPr lang="es-ES" sz="1600" dirty="0" err="1">
                <a:latin typeface="Open Sans" panose="020B0606030504020204" pitchFamily="34" charset="0"/>
                <a:ea typeface="Open Sans" panose="020B0606030504020204" pitchFamily="34" charset="0"/>
                <a:cs typeface="Open Sans" panose="020B0606030504020204" pitchFamily="34" charset="0"/>
              </a:rPr>
              <a:t>your</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wallet’s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address</a:t>
            </a:r>
            <a:r>
              <a:rPr lang="es-ES" sz="1600" dirty="0">
                <a:latin typeface="Open Sans" panose="020B0606030504020204" pitchFamily="34" charset="0"/>
                <a:ea typeface="Open Sans" panose="020B0606030504020204" pitchFamily="34" charset="0"/>
                <a:cs typeface="Open Sans" panose="020B0606030504020204" pitchFamily="34" charset="0"/>
              </a:rPr>
              <a:t> and </a:t>
            </a:r>
            <a:r>
              <a:rPr lang="es-ES" sz="1600" dirty="0" err="1">
                <a:latin typeface="Open Sans" panose="020B0606030504020204" pitchFamily="34" charset="0"/>
                <a:ea typeface="Open Sans" panose="020B0606030504020204" pitchFamily="34" charset="0"/>
                <a:cs typeface="Open Sans" panose="020B0606030504020204" pitchFamily="34" charset="0"/>
              </a:rPr>
              <a:t>allows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people</a:t>
            </a:r>
            <a:r>
              <a:rPr lang="es-ES" sz="1600" dirty="0">
                <a:latin typeface="Open Sans" panose="020B0606030504020204" pitchFamily="34" charset="0"/>
                <a:ea typeface="Open Sans" panose="020B0606030504020204" pitchFamily="34" charset="0"/>
                <a:cs typeface="Open Sans" panose="020B0606030504020204" pitchFamily="34" charset="0"/>
              </a:rPr>
              <a:t> to </a:t>
            </a:r>
            <a:r>
              <a:rPr lang="es-ES" sz="1600" dirty="0" err="1">
                <a:latin typeface="Open Sans" panose="020B0606030504020204" pitchFamily="34" charset="0"/>
                <a:ea typeface="Open Sans" panose="020B0606030504020204" pitchFamily="34" charset="0"/>
                <a:cs typeface="Open Sans" panose="020B0606030504020204" pitchFamily="34" charset="0"/>
              </a:rPr>
              <a:t>send</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you</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cryptocurrency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Your</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private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key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is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used</a:t>
            </a:r>
            <a:r>
              <a:rPr lang="es-ES" sz="1600" dirty="0">
                <a:latin typeface="Open Sans" panose="020B0606030504020204" pitchFamily="34" charset="0"/>
                <a:ea typeface="Open Sans" panose="020B0606030504020204" pitchFamily="34" charset="0"/>
                <a:cs typeface="Open Sans" panose="020B0606030504020204" pitchFamily="34" charset="0"/>
              </a:rPr>
              <a:t> to </a:t>
            </a:r>
            <a:r>
              <a:rPr lang="es-ES" sz="1600" dirty="0" err="1">
                <a:latin typeface="Open Sans" panose="020B0606030504020204" pitchFamily="34" charset="0"/>
                <a:ea typeface="Open Sans" panose="020B0606030504020204" pitchFamily="34" charset="0"/>
                <a:cs typeface="Open Sans" panose="020B0606030504020204" pitchFamily="34" charset="0"/>
              </a:rPr>
              <a:t>approve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transactions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being</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sent</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from</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your</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wallet</a:t>
            </a:r>
            <a:r>
              <a:rPr lang="es-ES" sz="1600" dirty="0">
                <a:latin typeface="Open Sans" panose="020B0606030504020204" pitchFamily="34" charset="0"/>
                <a:ea typeface="Open Sans" panose="020B0606030504020204" pitchFamily="34" charset="0"/>
                <a:cs typeface="Open Sans" panose="020B0606030504020204" pitchFamily="34" charset="0"/>
              </a:rPr>
              <a:t> –– </a:t>
            </a:r>
            <a:r>
              <a:rPr lang="es-ES" sz="1600" dirty="0" err="1">
                <a:latin typeface="Open Sans" panose="020B0606030504020204" pitchFamily="34" charset="0"/>
                <a:ea typeface="Open Sans" panose="020B0606030504020204" pitchFamily="34" charset="0"/>
                <a:cs typeface="Open Sans" panose="020B0606030504020204" pitchFamily="34" charset="0"/>
              </a:rPr>
              <a:t>only</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you</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have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access</a:t>
            </a:r>
            <a:r>
              <a:rPr lang="es-ES" sz="1600" dirty="0">
                <a:latin typeface="Open Sans" panose="020B0606030504020204" pitchFamily="34" charset="0"/>
                <a:ea typeface="Open Sans" panose="020B0606030504020204" pitchFamily="34" charset="0"/>
                <a:cs typeface="Open Sans" panose="020B0606030504020204" pitchFamily="34" charset="0"/>
              </a:rPr>
              <a:t> to </a:t>
            </a:r>
            <a:r>
              <a:rPr lang="es-ES" sz="1600" dirty="0" err="1">
                <a:latin typeface="Open Sans" panose="020B0606030504020204" pitchFamily="34" charset="0"/>
                <a:ea typeface="Open Sans" panose="020B0606030504020204" pitchFamily="34" charset="0"/>
                <a:cs typeface="Open Sans" panose="020B0606030504020204" pitchFamily="34" charset="0"/>
              </a:rPr>
              <a:t>your</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private</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keys</a:t>
            </a:r>
            <a:r>
              <a:rPr lang="es-ES" sz="1600" dirty="0">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01125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6472F-C323-71B3-6459-21EEF6884BFB}"/>
              </a:ext>
            </a:extLst>
          </p:cNvPr>
          <p:cNvSpPr>
            <a:spLocks noGrp="1"/>
          </p:cNvSpPr>
          <p:nvPr>
            <p:ph type="title"/>
          </p:nvPr>
        </p:nvSpPr>
        <p:spPr/>
        <p:txBody>
          <a:bodyPr/>
          <a:lstStyle/>
          <a:p>
            <a:r>
              <a:rPr lang="en-US" dirty="0"/>
              <a:t>Conventional vs Cryptocurrency </a:t>
            </a:r>
          </a:p>
        </p:txBody>
      </p:sp>
      <p:graphicFrame>
        <p:nvGraphicFramePr>
          <p:cNvPr id="4" name="Table 4">
            <a:extLst>
              <a:ext uri="{FF2B5EF4-FFF2-40B4-BE49-F238E27FC236}">
                <a16:creationId xmlns:a16="http://schemas.microsoft.com/office/drawing/2014/main" id="{2A30DA96-0883-20CD-F38A-7411AE6421DD}"/>
              </a:ext>
            </a:extLst>
          </p:cNvPr>
          <p:cNvGraphicFramePr>
            <a:graphicFrameLocks noGrp="1"/>
          </p:cNvGraphicFramePr>
          <p:nvPr>
            <p:ph idx="1"/>
            <p:extLst>
              <p:ext uri="{D42A27DB-BD31-4B8C-83A1-F6EECF244321}">
                <p14:modId xmlns:p14="http://schemas.microsoft.com/office/powerpoint/2010/main" val="1844585199"/>
              </p:ext>
            </p:extLst>
          </p:nvPr>
        </p:nvGraphicFramePr>
        <p:xfrm>
          <a:off x="2171701" y="1853334"/>
          <a:ext cx="7727949" cy="3705870"/>
        </p:xfrm>
        <a:graphic>
          <a:graphicData uri="http://schemas.openxmlformats.org/drawingml/2006/table">
            <a:tbl>
              <a:tblPr firstRow="1" bandRow="1">
                <a:tableStyleId>{22838BEF-8BB2-4498-84A7-C5851F593DF1}</a:tableStyleId>
              </a:tblPr>
              <a:tblGrid>
                <a:gridCol w="1485850">
                  <a:extLst>
                    <a:ext uri="{9D8B030D-6E8A-4147-A177-3AD203B41FA5}">
                      <a16:colId xmlns:a16="http://schemas.microsoft.com/office/drawing/2014/main" val="1981189930"/>
                    </a:ext>
                  </a:extLst>
                </a:gridCol>
                <a:gridCol w="2797852">
                  <a:extLst>
                    <a:ext uri="{9D8B030D-6E8A-4147-A177-3AD203B41FA5}">
                      <a16:colId xmlns:a16="http://schemas.microsoft.com/office/drawing/2014/main" val="1562887531"/>
                    </a:ext>
                  </a:extLst>
                </a:gridCol>
                <a:gridCol w="3444247">
                  <a:extLst>
                    <a:ext uri="{9D8B030D-6E8A-4147-A177-3AD203B41FA5}">
                      <a16:colId xmlns:a16="http://schemas.microsoft.com/office/drawing/2014/main" val="347271707"/>
                    </a:ext>
                  </a:extLst>
                </a:gridCol>
              </a:tblGrid>
              <a:tr h="437970">
                <a:tc>
                  <a:txBody>
                    <a:bodyPr/>
                    <a:lstStyle/>
                    <a:p>
                      <a:endParaRPr lang="en-US" dirty="0"/>
                    </a:p>
                  </a:txBody>
                  <a:tcPr/>
                </a:tc>
                <a:tc>
                  <a:txBody>
                    <a:bodyPr/>
                    <a:lstStyle/>
                    <a:p>
                      <a:r>
                        <a:rPr lang="en-US" dirty="0">
                          <a:solidFill>
                            <a:srgbClr val="ED7D31"/>
                          </a:solidFill>
                        </a:rPr>
                        <a:t>Fiat or Conventional Currency</a:t>
                      </a:r>
                    </a:p>
                  </a:txBody>
                  <a:tcPr/>
                </a:tc>
                <a:tc>
                  <a:txBody>
                    <a:bodyPr/>
                    <a:lstStyle/>
                    <a:p>
                      <a:r>
                        <a:rPr lang="en-US" dirty="0">
                          <a:solidFill>
                            <a:srgbClr val="ED7D31"/>
                          </a:solidFill>
                        </a:rPr>
                        <a:t>Cryptocurrency</a:t>
                      </a:r>
                    </a:p>
                  </a:txBody>
                  <a:tcPr/>
                </a:tc>
                <a:extLst>
                  <a:ext uri="{0D108BD9-81ED-4DB2-BD59-A6C34878D82A}">
                    <a16:rowId xmlns:a16="http://schemas.microsoft.com/office/drawing/2014/main" val="3531641867"/>
                  </a:ext>
                </a:extLst>
              </a:tr>
              <a:tr h="437970">
                <a:tc>
                  <a:txBody>
                    <a:bodyPr/>
                    <a:lstStyle/>
                    <a:p>
                      <a:r>
                        <a:rPr lang="en-US" dirty="0">
                          <a:solidFill>
                            <a:srgbClr val="00B0F0"/>
                          </a:solidFill>
                        </a:rPr>
                        <a:t>Type</a:t>
                      </a:r>
                    </a:p>
                  </a:txBody>
                  <a:tcPr/>
                </a:tc>
                <a:tc>
                  <a:txBody>
                    <a:bodyPr/>
                    <a:lstStyle/>
                    <a:p>
                      <a:r>
                        <a:rPr lang="en-US" dirty="0"/>
                        <a:t>Real</a:t>
                      </a:r>
                    </a:p>
                  </a:txBody>
                  <a:tcPr/>
                </a:tc>
                <a:tc>
                  <a:txBody>
                    <a:bodyPr/>
                    <a:lstStyle/>
                    <a:p>
                      <a:r>
                        <a:rPr lang="en-US" dirty="0"/>
                        <a:t>Virtual</a:t>
                      </a:r>
                    </a:p>
                  </a:txBody>
                  <a:tcPr/>
                </a:tc>
                <a:extLst>
                  <a:ext uri="{0D108BD9-81ED-4DB2-BD59-A6C34878D82A}">
                    <a16:rowId xmlns:a16="http://schemas.microsoft.com/office/drawing/2014/main" val="3327687464"/>
                  </a:ext>
                </a:extLst>
              </a:tr>
              <a:tr h="437970">
                <a:tc>
                  <a:txBody>
                    <a:bodyPr/>
                    <a:lstStyle/>
                    <a:p>
                      <a:r>
                        <a:rPr lang="en-US" dirty="0">
                          <a:solidFill>
                            <a:srgbClr val="00B0F0"/>
                          </a:solidFill>
                        </a:rPr>
                        <a:t>Portability</a:t>
                      </a:r>
                    </a:p>
                  </a:txBody>
                  <a:tcPr/>
                </a:tc>
                <a:tc>
                  <a:txBody>
                    <a:bodyPr/>
                    <a:lstStyle/>
                    <a:p>
                      <a:r>
                        <a:rPr lang="en-US" dirty="0"/>
                        <a:t>Yes</a:t>
                      </a:r>
                    </a:p>
                  </a:txBody>
                  <a:tcPr/>
                </a:tc>
                <a:tc>
                  <a:txBody>
                    <a:bodyPr/>
                    <a:lstStyle/>
                    <a:p>
                      <a:r>
                        <a:rPr lang="en-US" dirty="0"/>
                        <a:t>Highly Portable</a:t>
                      </a:r>
                    </a:p>
                  </a:txBody>
                  <a:tcPr/>
                </a:tc>
                <a:extLst>
                  <a:ext uri="{0D108BD9-81ED-4DB2-BD59-A6C34878D82A}">
                    <a16:rowId xmlns:a16="http://schemas.microsoft.com/office/drawing/2014/main" val="3033821159"/>
                  </a:ext>
                </a:extLst>
              </a:tr>
              <a:tr h="437970">
                <a:tc>
                  <a:txBody>
                    <a:bodyPr/>
                    <a:lstStyle/>
                    <a:p>
                      <a:r>
                        <a:rPr lang="en-US" dirty="0">
                          <a:solidFill>
                            <a:srgbClr val="00B0F0"/>
                          </a:solidFill>
                        </a:rPr>
                        <a:t>Durable</a:t>
                      </a:r>
                    </a:p>
                  </a:txBody>
                  <a:tcPr/>
                </a:tc>
                <a:tc>
                  <a:txBody>
                    <a:bodyPr/>
                    <a:lstStyle/>
                    <a:p>
                      <a:r>
                        <a:rPr lang="en-US" dirty="0"/>
                        <a:t>Moderate</a:t>
                      </a:r>
                    </a:p>
                  </a:txBody>
                  <a:tcPr/>
                </a:tc>
                <a:tc>
                  <a:txBody>
                    <a:bodyPr/>
                    <a:lstStyle/>
                    <a:p>
                      <a:r>
                        <a:rPr lang="en-US" dirty="0"/>
                        <a:t>Highly Moderate</a:t>
                      </a:r>
                    </a:p>
                  </a:txBody>
                  <a:tcPr/>
                </a:tc>
                <a:extLst>
                  <a:ext uri="{0D108BD9-81ED-4DB2-BD59-A6C34878D82A}">
                    <a16:rowId xmlns:a16="http://schemas.microsoft.com/office/drawing/2014/main" val="947838476"/>
                  </a:ext>
                </a:extLst>
              </a:tr>
              <a:tr h="437970">
                <a:tc>
                  <a:txBody>
                    <a:bodyPr/>
                    <a:lstStyle/>
                    <a:p>
                      <a:r>
                        <a:rPr lang="en-US" dirty="0">
                          <a:solidFill>
                            <a:srgbClr val="00B0F0"/>
                          </a:solidFill>
                        </a:rPr>
                        <a:t>Decentralized</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675288441"/>
                  </a:ext>
                </a:extLst>
              </a:tr>
              <a:tr h="437970">
                <a:tc>
                  <a:txBody>
                    <a:bodyPr/>
                    <a:lstStyle/>
                    <a:p>
                      <a:r>
                        <a:rPr lang="en-US" dirty="0">
                          <a:solidFill>
                            <a:srgbClr val="00B0F0"/>
                          </a:solidFill>
                        </a:rPr>
                        <a:t>Acceptance</a:t>
                      </a:r>
                    </a:p>
                  </a:txBody>
                  <a:tcPr/>
                </a:tc>
                <a:tc>
                  <a:txBody>
                    <a:bodyPr/>
                    <a:lstStyle/>
                    <a:p>
                      <a:r>
                        <a:rPr lang="en-US" dirty="0"/>
                        <a:t>National</a:t>
                      </a:r>
                    </a:p>
                  </a:txBody>
                  <a:tcPr/>
                </a:tc>
                <a:tc>
                  <a:txBody>
                    <a:bodyPr/>
                    <a:lstStyle/>
                    <a:p>
                      <a:r>
                        <a:rPr lang="en-US" dirty="0"/>
                        <a:t>Global</a:t>
                      </a:r>
                    </a:p>
                  </a:txBody>
                  <a:tcPr/>
                </a:tc>
                <a:extLst>
                  <a:ext uri="{0D108BD9-81ED-4DB2-BD59-A6C34878D82A}">
                    <a16:rowId xmlns:a16="http://schemas.microsoft.com/office/drawing/2014/main" val="484969143"/>
                  </a:ext>
                </a:extLst>
              </a:tr>
              <a:tr h="437970">
                <a:tc>
                  <a:txBody>
                    <a:bodyPr/>
                    <a:lstStyle/>
                    <a:p>
                      <a:r>
                        <a:rPr lang="en-US" dirty="0">
                          <a:solidFill>
                            <a:srgbClr val="00B0F0"/>
                          </a:solidFill>
                        </a:rPr>
                        <a:t>Secure</a:t>
                      </a:r>
                    </a:p>
                  </a:txBody>
                  <a:tcPr/>
                </a:tc>
                <a:tc>
                  <a:txBody>
                    <a:bodyPr/>
                    <a:lstStyle/>
                    <a:p>
                      <a:r>
                        <a:rPr lang="en-US" dirty="0"/>
                        <a:t>Moderate</a:t>
                      </a:r>
                    </a:p>
                  </a:txBody>
                  <a:tcPr/>
                </a:tc>
                <a:tc>
                  <a:txBody>
                    <a:bodyPr/>
                    <a:lstStyle/>
                    <a:p>
                      <a:r>
                        <a:rPr lang="en-US" dirty="0"/>
                        <a:t>High</a:t>
                      </a:r>
                    </a:p>
                  </a:txBody>
                  <a:tcPr/>
                </a:tc>
                <a:extLst>
                  <a:ext uri="{0D108BD9-81ED-4DB2-BD59-A6C34878D82A}">
                    <a16:rowId xmlns:a16="http://schemas.microsoft.com/office/drawing/2014/main" val="1378392807"/>
                  </a:ext>
                </a:extLst>
              </a:tr>
              <a:tr h="437970">
                <a:tc>
                  <a:txBody>
                    <a:bodyPr/>
                    <a:lstStyle/>
                    <a:p>
                      <a:r>
                        <a:rPr lang="en-US" dirty="0">
                          <a:solidFill>
                            <a:srgbClr val="00B0F0"/>
                          </a:solidFill>
                        </a:rPr>
                        <a:t>Smart</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115212104"/>
                  </a:ext>
                </a:extLst>
              </a:tr>
            </a:tbl>
          </a:graphicData>
        </a:graphic>
      </p:graphicFrame>
      <p:sp>
        <p:nvSpPr>
          <p:cNvPr id="7" name="Rectángulo 9">
            <a:extLst>
              <a:ext uri="{FF2B5EF4-FFF2-40B4-BE49-F238E27FC236}">
                <a16:creationId xmlns:a16="http://schemas.microsoft.com/office/drawing/2014/main" id="{EAE8EFAC-BF99-8998-EF93-1954453E7FA9}"/>
              </a:ext>
            </a:extLst>
          </p:cNvPr>
          <p:cNvSpPr/>
          <p:nvPr/>
        </p:nvSpPr>
        <p:spPr>
          <a:xfrm rot="16200000">
            <a:off x="3895436" y="-745837"/>
            <a:ext cx="4401128" cy="12192000"/>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63556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6278F26F-57B3-8646-AB29-94801359C042}"/>
              </a:ext>
            </a:extLst>
          </p:cNvPr>
          <p:cNvGrpSpPr/>
          <p:nvPr/>
        </p:nvGrpSpPr>
        <p:grpSpPr>
          <a:xfrm>
            <a:off x="0" y="0"/>
            <a:ext cx="12192002" cy="6858000"/>
            <a:chOff x="0" y="0"/>
            <a:chExt cx="12192002" cy="6858000"/>
          </a:xfrm>
        </p:grpSpPr>
        <p:pic>
          <p:nvPicPr>
            <p:cNvPr id="9" name="Imagen 8">
              <a:extLst>
                <a:ext uri="{FF2B5EF4-FFF2-40B4-BE49-F238E27FC236}">
                  <a16:creationId xmlns:a16="http://schemas.microsoft.com/office/drawing/2014/main" id="{A02F1794-4D47-3341-9739-4937D4E12FD2}"/>
                </a:ext>
              </a:extLst>
            </p:cNvPr>
            <p:cNvPicPr>
              <a:picLocks noChangeAspect="1"/>
            </p:cNvPicPr>
            <p:nvPr/>
          </p:nvPicPr>
          <p:blipFill rotWithShape="1">
            <a:blip r:embed="rId2" cstate="screen">
              <a:alphaModFix amt="85000"/>
              <a:extLst>
                <a:ext uri="{28A0092B-C50C-407E-A947-70E740481C1C}">
                  <a14:useLocalDpi xmlns:a14="http://schemas.microsoft.com/office/drawing/2010/main"/>
                </a:ext>
              </a:extLst>
            </a:blip>
            <a:srcRect b="4994"/>
            <a:stretch/>
          </p:blipFill>
          <p:spPr>
            <a:xfrm>
              <a:off x="0" y="688733"/>
              <a:ext cx="12192000" cy="6169267"/>
            </a:xfrm>
            <a:prstGeom prst="rect">
              <a:avLst/>
            </a:prstGeom>
          </p:spPr>
        </p:pic>
        <p:sp>
          <p:nvSpPr>
            <p:cNvPr id="10" name="Rectángulo 9">
              <a:extLst>
                <a:ext uri="{FF2B5EF4-FFF2-40B4-BE49-F238E27FC236}">
                  <a16:creationId xmlns:a16="http://schemas.microsoft.com/office/drawing/2014/main" id="{553098DA-DA8E-F34F-9A17-02A74264ECF9}"/>
                </a:ext>
              </a:extLst>
            </p:cNvPr>
            <p:cNvSpPr/>
            <p:nvPr/>
          </p:nvSpPr>
          <p:spPr>
            <a:xfrm rot="16200000">
              <a:off x="2667002" y="-2667000"/>
              <a:ext cx="6858000" cy="12192000"/>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4" name="Título 1">
            <a:extLst>
              <a:ext uri="{FF2B5EF4-FFF2-40B4-BE49-F238E27FC236}">
                <a16:creationId xmlns:a16="http://schemas.microsoft.com/office/drawing/2014/main" id="{901757DB-F202-3B4E-904C-8CABF8E1307D}"/>
              </a:ext>
            </a:extLst>
          </p:cNvPr>
          <p:cNvSpPr txBox="1">
            <a:spLocks/>
          </p:cNvSpPr>
          <p:nvPr/>
        </p:nvSpPr>
        <p:spPr>
          <a:xfrm>
            <a:off x="1524000" y="1122363"/>
            <a:ext cx="9144000" cy="2277105"/>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6000" kern="1200">
                <a:solidFill>
                  <a:srgbClr val="DBA0FD"/>
                </a:solidFill>
                <a:latin typeface="Teko" panose="02000000000000000000" pitchFamily="2" charset="77"/>
                <a:ea typeface="+mj-ea"/>
                <a:cs typeface="Teko" panose="02000000000000000000" pitchFamily="2" charset="77"/>
              </a:defRPr>
            </a:lvl1pPr>
          </a:lstStyle>
          <a:p>
            <a:r>
              <a:rPr lang="es-ES" sz="17900" dirty="0"/>
              <a:t>04</a:t>
            </a:r>
          </a:p>
        </p:txBody>
      </p:sp>
      <p:sp>
        <p:nvSpPr>
          <p:cNvPr id="6" name="Subtítulo 4">
            <a:extLst>
              <a:ext uri="{FF2B5EF4-FFF2-40B4-BE49-F238E27FC236}">
                <a16:creationId xmlns:a16="http://schemas.microsoft.com/office/drawing/2014/main" id="{42DCE3D9-BAC0-D94A-99A1-4EB0643F167F}"/>
              </a:ext>
            </a:extLst>
          </p:cNvPr>
          <p:cNvSpPr txBox="1">
            <a:spLocks/>
          </p:cNvSpPr>
          <p:nvPr/>
        </p:nvSpPr>
        <p:spPr>
          <a:xfrm>
            <a:off x="1524000" y="3602038"/>
            <a:ext cx="9144000" cy="165576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6600" dirty="0">
                <a:latin typeface="Teko" panose="02000000000000000000" pitchFamily="2" charset="77"/>
                <a:cs typeface="Teko" panose="02000000000000000000" pitchFamily="2" charset="77"/>
              </a:rPr>
              <a:t>Pros and </a:t>
            </a:r>
            <a:r>
              <a:rPr lang="es-ES" sz="6600" dirty="0" err="1">
                <a:latin typeface="Teko" panose="02000000000000000000" pitchFamily="2" charset="77"/>
                <a:cs typeface="Teko" panose="02000000000000000000" pitchFamily="2" charset="77"/>
              </a:rPr>
              <a:t>Cons</a:t>
            </a:r>
            <a:r>
              <a:rPr lang="es-ES" sz="6600" dirty="0">
                <a:latin typeface="Teko" panose="02000000000000000000" pitchFamily="2" charset="77"/>
                <a:cs typeface="Teko" panose="02000000000000000000" pitchFamily="2" charset="77"/>
              </a:rPr>
              <a:t> of </a:t>
            </a:r>
            <a:r>
              <a:rPr lang="es-ES" sz="6600" dirty="0" err="1">
                <a:latin typeface="Teko" panose="02000000000000000000" pitchFamily="2" charset="77"/>
                <a:cs typeface="Teko" panose="02000000000000000000" pitchFamily="2" charset="77"/>
              </a:rPr>
              <a:t>Investing</a:t>
            </a:r>
            <a:r>
              <a:rPr lang="es-ES" sz="6600" dirty="0">
                <a:latin typeface="Teko" panose="02000000000000000000" pitchFamily="2" charset="77"/>
                <a:cs typeface="Teko" panose="02000000000000000000" pitchFamily="2" charset="77"/>
              </a:rPr>
              <a:t> in Cryptocurrencies</a:t>
            </a:r>
          </a:p>
        </p:txBody>
      </p:sp>
      <p:sp>
        <p:nvSpPr>
          <p:cNvPr id="7" name="Tarjeta 6">
            <a:extLst>
              <a:ext uri="{FF2B5EF4-FFF2-40B4-BE49-F238E27FC236}">
                <a16:creationId xmlns:a16="http://schemas.microsoft.com/office/drawing/2014/main" id="{63E54706-D5BD-704A-B983-D2826284A0F4}"/>
              </a:ext>
            </a:extLst>
          </p:cNvPr>
          <p:cNvSpPr/>
          <p:nvPr/>
        </p:nvSpPr>
        <p:spPr>
          <a:xfrm>
            <a:off x="4887918" y="773706"/>
            <a:ext cx="2416164"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Circular 10">
            <a:extLst>
              <a:ext uri="{FF2B5EF4-FFF2-40B4-BE49-F238E27FC236}">
                <a16:creationId xmlns:a16="http://schemas.microsoft.com/office/drawing/2014/main" id="{0F4E9F14-68D6-3249-9D19-6D25EA46260B}"/>
              </a:ext>
            </a:extLst>
          </p:cNvPr>
          <p:cNvSpPr/>
          <p:nvPr/>
        </p:nvSpPr>
        <p:spPr>
          <a:xfrm rot="5400000">
            <a:off x="4310459" y="5701112"/>
            <a:ext cx="3571081" cy="3571081"/>
          </a:xfrm>
          <a:prstGeom prst="pie">
            <a:avLst>
              <a:gd name="adj1" fmla="val 5376464"/>
              <a:gd name="adj2" fmla="val 16200000"/>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53500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66E195D7-033C-124C-81F7-43D5FAE9262A}"/>
              </a:ext>
            </a:extLst>
          </p:cNvPr>
          <p:cNvSpPr/>
          <p:nvPr/>
        </p:nvSpPr>
        <p:spPr>
          <a:xfrm>
            <a:off x="815210" y="2049857"/>
            <a:ext cx="2599507" cy="25995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Pros and </a:t>
            </a:r>
            <a:r>
              <a:rPr lang="es-ES" dirty="0" err="1"/>
              <a:t>Cons</a:t>
            </a:r>
            <a:r>
              <a:rPr lang="es-ES" dirty="0"/>
              <a:t> of </a:t>
            </a:r>
            <a:r>
              <a:rPr lang="es-ES" dirty="0" err="1"/>
              <a:t>Investing</a:t>
            </a:r>
            <a:r>
              <a:rPr lang="es-ES" dirty="0"/>
              <a:t> in Cryptocurrencies</a:t>
            </a:r>
          </a:p>
        </p:txBody>
      </p:sp>
      <p:sp>
        <p:nvSpPr>
          <p:cNvPr id="3" name="Marcador de contenido 2">
            <a:extLst>
              <a:ext uri="{FF2B5EF4-FFF2-40B4-BE49-F238E27FC236}">
                <a16:creationId xmlns:a16="http://schemas.microsoft.com/office/drawing/2014/main" id="{DFB73EE9-13AB-6F4A-8267-9A4CE83BA026}"/>
              </a:ext>
            </a:extLst>
          </p:cNvPr>
          <p:cNvSpPr>
            <a:spLocks noGrp="1"/>
          </p:cNvSpPr>
          <p:nvPr>
            <p:ph idx="1"/>
          </p:nvPr>
        </p:nvSpPr>
        <p:spPr>
          <a:xfrm>
            <a:off x="6315298" y="1825625"/>
            <a:ext cx="5019675" cy="4351338"/>
          </a:xfrm>
        </p:spPr>
        <p:txBody>
          <a:bodyPr>
            <a:normAutofit/>
          </a:bodyPr>
          <a:lstStyle/>
          <a:p>
            <a:pPr marL="0" indent="0">
              <a:lnSpc>
                <a:spcPct val="150000"/>
              </a:lnSpc>
              <a:buNone/>
            </a:pPr>
            <a:r>
              <a:rPr lang="es-ES" sz="2000" dirty="0" err="1">
                <a:latin typeface="Open Sans" panose="020B0606030504020204" pitchFamily="34" charset="0"/>
                <a:ea typeface="Open Sans" panose="020B0606030504020204" pitchFamily="34" charset="0"/>
                <a:cs typeface="Open Sans" panose="020B0606030504020204" pitchFamily="34" charset="0"/>
              </a:rPr>
              <a:t>Investors</a:t>
            </a:r>
            <a:r>
              <a:rPr lang="es-ES" sz="2000" dirty="0">
                <a:latin typeface="Open Sans" panose="020B0606030504020204" pitchFamily="34" charset="0"/>
                <a:ea typeface="Open Sans" panose="020B0606030504020204" pitchFamily="34" charset="0"/>
                <a:cs typeface="Open Sans" panose="020B0606030504020204" pitchFamily="34" charset="0"/>
              </a:rPr>
              <a:t> are </a:t>
            </a:r>
            <a:r>
              <a:rPr lang="es-ES" sz="2000" dirty="0" err="1">
                <a:latin typeface="Open Sans" panose="020B0606030504020204" pitchFamily="34" charset="0"/>
                <a:ea typeface="Open Sans" panose="020B0606030504020204" pitchFamily="34" charset="0"/>
                <a:cs typeface="Open Sans" panose="020B0606030504020204" pitchFamily="34" charset="0"/>
              </a:rPr>
              <a:t>attracted</a:t>
            </a:r>
            <a:r>
              <a:rPr lang="es-ES" sz="2000" dirty="0">
                <a:latin typeface="Open Sans" panose="020B0606030504020204" pitchFamily="34" charset="0"/>
                <a:ea typeface="Open Sans" panose="020B0606030504020204" pitchFamily="34" charset="0"/>
                <a:cs typeface="Open Sans" panose="020B0606030504020204" pitchFamily="34" charset="0"/>
              </a:rPr>
              <a:t> to </a:t>
            </a:r>
            <a:r>
              <a:rPr lang="es-ES" sz="2000" dirty="0" err="1">
                <a:latin typeface="Open Sans" panose="020B0606030504020204" pitchFamily="34" charset="0"/>
                <a:ea typeface="Open Sans" panose="020B0606030504020204" pitchFamily="34" charset="0"/>
                <a:cs typeface="Open Sans" panose="020B0606030504020204" pitchFamily="34" charset="0"/>
              </a:rPr>
              <a:t>cryptocurrency</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due</a:t>
            </a:r>
            <a:r>
              <a:rPr lang="es-ES" sz="2000" dirty="0">
                <a:latin typeface="Open Sans" panose="020B0606030504020204" pitchFamily="34" charset="0"/>
                <a:ea typeface="Open Sans" panose="020B0606030504020204" pitchFamily="34" charset="0"/>
                <a:cs typeface="Open Sans" panose="020B0606030504020204" pitchFamily="34" charset="0"/>
              </a:rPr>
              <a:t> to </a:t>
            </a:r>
            <a:r>
              <a:rPr lang="es-ES" sz="2000" dirty="0" err="1">
                <a:latin typeface="Open Sans" panose="020B0606030504020204" pitchFamily="34" charset="0"/>
                <a:ea typeface="Open Sans" panose="020B0606030504020204" pitchFamily="34" charset="0"/>
                <a:cs typeface="Open Sans" panose="020B0606030504020204" pitchFamily="34" charset="0"/>
              </a:rPr>
              <a:t>its</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high</a:t>
            </a:r>
            <a:r>
              <a:rPr lang="es-ES" sz="20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a:t>
            </a:r>
            <a:r>
              <a:rPr lang="es-ES" sz="20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volatility</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It’s</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not</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uncommon</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for</a:t>
            </a:r>
            <a:r>
              <a:rPr lang="es-ES" sz="2000" dirty="0">
                <a:latin typeface="Open Sans" panose="020B0606030504020204" pitchFamily="34" charset="0"/>
                <a:ea typeface="Open Sans" panose="020B0606030504020204" pitchFamily="34" charset="0"/>
                <a:cs typeface="Open Sans" panose="020B0606030504020204" pitchFamily="34" charset="0"/>
              </a:rPr>
              <a:t> a </a:t>
            </a:r>
            <a:r>
              <a:rPr lang="es-ES" sz="2000" dirty="0" err="1">
                <a:latin typeface="Open Sans" panose="020B0606030504020204" pitchFamily="34" charset="0"/>
                <a:ea typeface="Open Sans" panose="020B0606030504020204" pitchFamily="34" charset="0"/>
                <a:cs typeface="Open Sans" panose="020B0606030504020204" pitchFamily="34" charset="0"/>
              </a:rPr>
              <a:t>cryptocurrency’s</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price</a:t>
            </a:r>
            <a:r>
              <a:rPr lang="es-ES" sz="2000" dirty="0">
                <a:latin typeface="Open Sans" panose="020B0606030504020204" pitchFamily="34" charset="0"/>
                <a:ea typeface="Open Sans" panose="020B0606030504020204" pitchFamily="34" charset="0"/>
                <a:cs typeface="Open Sans" panose="020B0606030504020204" pitchFamily="34" charset="0"/>
              </a:rPr>
              <a:t> to </a:t>
            </a:r>
            <a:r>
              <a:rPr lang="es-ES" sz="20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fluctuate</a:t>
            </a:r>
            <a:r>
              <a:rPr lang="es-ES" sz="20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a:t>
            </a:r>
            <a:r>
              <a:rPr lang="es-ES" sz="20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over</a:t>
            </a:r>
            <a:r>
              <a:rPr lang="es-ES" sz="20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10% </a:t>
            </a:r>
            <a:r>
              <a:rPr lang="es-ES" sz="2000" dirty="0">
                <a:latin typeface="Open Sans" panose="020B0606030504020204" pitchFamily="34" charset="0"/>
                <a:ea typeface="Open Sans" panose="020B0606030504020204" pitchFamily="34" charset="0"/>
                <a:cs typeface="Open Sans" panose="020B0606030504020204" pitchFamily="34" charset="0"/>
              </a:rPr>
              <a:t>in a single </a:t>
            </a:r>
            <a:r>
              <a:rPr lang="es-ES" sz="2000" dirty="0" err="1">
                <a:latin typeface="Open Sans" panose="020B0606030504020204" pitchFamily="34" charset="0"/>
                <a:ea typeface="Open Sans" panose="020B0606030504020204" pitchFamily="34" charset="0"/>
                <a:cs typeface="Open Sans" panose="020B0606030504020204" pitchFamily="34" charset="0"/>
              </a:rPr>
              <a:t>day</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This</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is</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great</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if</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you’re</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looking</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for</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high</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returns</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but</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if</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you’re</a:t>
            </a:r>
            <a:r>
              <a:rPr lang="es-ES" sz="2000" dirty="0">
                <a:latin typeface="Open Sans" panose="020B0606030504020204" pitchFamily="34" charset="0"/>
                <a:ea typeface="Open Sans" panose="020B0606030504020204" pitchFamily="34" charset="0"/>
                <a:cs typeface="Open Sans" panose="020B0606030504020204" pitchFamily="34" charset="0"/>
              </a:rPr>
              <a:t> a </a:t>
            </a:r>
            <a:r>
              <a:rPr lang="es-ES" sz="2000" dirty="0" err="1">
                <a:latin typeface="Open Sans" panose="020B0606030504020204" pitchFamily="34" charset="0"/>
                <a:ea typeface="Open Sans" panose="020B0606030504020204" pitchFamily="34" charset="0"/>
                <a:cs typeface="Open Sans" panose="020B0606030504020204" pitchFamily="34" charset="0"/>
              </a:rPr>
              <a:t>risk</a:t>
            </a:r>
            <a:r>
              <a:rPr lang="es-ES" sz="2000" dirty="0">
                <a:latin typeface="Open Sans" panose="020B0606030504020204" pitchFamily="34" charset="0"/>
                <a:ea typeface="Open Sans" panose="020B0606030504020204" pitchFamily="34" charset="0"/>
                <a:cs typeface="Open Sans" panose="020B0606030504020204" pitchFamily="34" charset="0"/>
              </a:rPr>
              <a:t>-averse </a:t>
            </a:r>
            <a:r>
              <a:rPr lang="es-ES" sz="2000" dirty="0" err="1">
                <a:latin typeface="Open Sans" panose="020B0606030504020204" pitchFamily="34" charset="0"/>
                <a:ea typeface="Open Sans" panose="020B0606030504020204" pitchFamily="34" charset="0"/>
                <a:cs typeface="Open Sans" panose="020B0606030504020204" pitchFamily="34" charset="0"/>
              </a:rPr>
              <a:t>investor</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then</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investing</a:t>
            </a:r>
            <a:r>
              <a:rPr lang="es-ES" sz="2000" dirty="0">
                <a:latin typeface="Open Sans" panose="020B0606030504020204" pitchFamily="34" charset="0"/>
                <a:ea typeface="Open Sans" panose="020B0606030504020204" pitchFamily="34" charset="0"/>
                <a:cs typeface="Open Sans" panose="020B0606030504020204" pitchFamily="34" charset="0"/>
              </a:rPr>
              <a:t> in </a:t>
            </a:r>
            <a:r>
              <a:rPr lang="es-ES" sz="2000" dirty="0" err="1">
                <a:latin typeface="Open Sans" panose="020B0606030504020204" pitchFamily="34" charset="0"/>
                <a:ea typeface="Open Sans" panose="020B0606030504020204" pitchFamily="34" charset="0"/>
                <a:cs typeface="Open Sans" panose="020B0606030504020204" pitchFamily="34" charset="0"/>
              </a:rPr>
              <a:t>cryptocurrency</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may</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not</a:t>
            </a:r>
            <a:r>
              <a:rPr lang="es-ES" sz="2000" dirty="0">
                <a:latin typeface="Open Sans" panose="020B0606030504020204" pitchFamily="34" charset="0"/>
                <a:ea typeface="Open Sans" panose="020B0606030504020204" pitchFamily="34" charset="0"/>
                <a:cs typeface="Open Sans" panose="020B0606030504020204" pitchFamily="34" charset="0"/>
              </a:rPr>
              <a:t> be </a:t>
            </a:r>
            <a:r>
              <a:rPr lang="es-ES" sz="2000" dirty="0" err="1">
                <a:latin typeface="Open Sans" panose="020B0606030504020204" pitchFamily="34" charset="0"/>
                <a:ea typeface="Open Sans" panose="020B0606030504020204" pitchFamily="34" charset="0"/>
                <a:cs typeface="Open Sans" panose="020B0606030504020204" pitchFamily="34" charset="0"/>
              </a:rPr>
              <a:t>for</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you</a:t>
            </a:r>
            <a:r>
              <a:rPr lang="es-ES" sz="2000" dirty="0">
                <a:latin typeface="Open Sans" panose="020B0606030504020204" pitchFamily="34" charset="0"/>
                <a:ea typeface="Open Sans" panose="020B0606030504020204" pitchFamily="34" charset="0"/>
                <a:cs typeface="Open Sans" panose="020B0606030504020204" pitchFamily="34" charset="0"/>
              </a:rPr>
              <a:t>. </a:t>
            </a:r>
          </a:p>
          <a:p>
            <a:pPr marL="0" indent="0">
              <a:lnSpc>
                <a:spcPct val="150000"/>
              </a:lnSpc>
              <a:buNone/>
            </a:pPr>
            <a:endParaRPr lang="es-E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Elipse 8">
            <a:extLst>
              <a:ext uri="{FF2B5EF4-FFF2-40B4-BE49-F238E27FC236}">
                <a16:creationId xmlns:a16="http://schemas.microsoft.com/office/drawing/2014/main" id="{CECD94EA-4511-964A-A287-39C806E82539}"/>
              </a:ext>
            </a:extLst>
          </p:cNvPr>
          <p:cNvSpPr/>
          <p:nvPr/>
        </p:nvSpPr>
        <p:spPr>
          <a:xfrm>
            <a:off x="5258991" y="1709539"/>
            <a:ext cx="454819" cy="4548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56FDFED7-6817-0247-BFAE-C28B2A6EC778}"/>
              </a:ext>
            </a:extLst>
          </p:cNvPr>
          <p:cNvSpPr/>
          <p:nvPr/>
        </p:nvSpPr>
        <p:spPr>
          <a:xfrm>
            <a:off x="4267200" y="2638029"/>
            <a:ext cx="219075" cy="219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303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37CB7-E261-780D-75DA-AC585E635700}"/>
              </a:ext>
            </a:extLst>
          </p:cNvPr>
          <p:cNvSpPr>
            <a:spLocks noGrp="1"/>
          </p:cNvSpPr>
          <p:nvPr>
            <p:ph type="title"/>
          </p:nvPr>
        </p:nvSpPr>
        <p:spPr/>
        <p:txBody>
          <a:bodyPr/>
          <a:lstStyle/>
          <a:p>
            <a:r>
              <a:rPr lang="en-US" dirty="0"/>
              <a:t>Advantages and Disadvantages of Cryptocurrency</a:t>
            </a:r>
          </a:p>
        </p:txBody>
      </p:sp>
      <p:sp>
        <p:nvSpPr>
          <p:cNvPr id="3" name="Content Placeholder 2">
            <a:extLst>
              <a:ext uri="{FF2B5EF4-FFF2-40B4-BE49-F238E27FC236}">
                <a16:creationId xmlns:a16="http://schemas.microsoft.com/office/drawing/2014/main" id="{1DB797EC-6045-7747-42AF-00C3776675F8}"/>
              </a:ext>
            </a:extLst>
          </p:cNvPr>
          <p:cNvSpPr>
            <a:spLocks noGrp="1"/>
          </p:cNvSpPr>
          <p:nvPr>
            <p:ph idx="1"/>
          </p:nvPr>
        </p:nvSpPr>
        <p:spPr>
          <a:xfrm>
            <a:off x="579582" y="1978892"/>
            <a:ext cx="5516418" cy="4351338"/>
          </a:xfrm>
        </p:spPr>
        <p:txBody>
          <a:bodyPr/>
          <a:lstStyle/>
          <a:p>
            <a:pPr marL="0" indent="0" algn="just">
              <a:buNone/>
            </a:pPr>
            <a:r>
              <a:rPr lang="en-GB" dirty="0">
                <a:solidFill>
                  <a:srgbClr val="FFC000"/>
                </a:solidFill>
              </a:rPr>
              <a:t>Advantages</a:t>
            </a:r>
          </a:p>
          <a:p>
            <a:pPr algn="just"/>
            <a:r>
              <a:rPr lang="en-GB" sz="2400" dirty="0"/>
              <a:t>Removes single points of failure</a:t>
            </a:r>
          </a:p>
          <a:p>
            <a:pPr algn="just"/>
            <a:r>
              <a:rPr lang="en-GB" sz="2400" dirty="0"/>
              <a:t>Easier to transfer funds between parties</a:t>
            </a:r>
          </a:p>
          <a:p>
            <a:pPr algn="just"/>
            <a:r>
              <a:rPr lang="en-GB" sz="2400" dirty="0"/>
              <a:t>Removes third parties</a:t>
            </a:r>
          </a:p>
          <a:p>
            <a:pPr algn="just"/>
            <a:r>
              <a:rPr lang="en-GB" sz="2400" dirty="0"/>
              <a:t>Can be used to generate returns</a:t>
            </a:r>
          </a:p>
          <a:p>
            <a:pPr algn="just"/>
            <a:r>
              <a:rPr lang="en-GB" sz="2400" dirty="0"/>
              <a:t>Remittances are streamlined</a:t>
            </a:r>
          </a:p>
          <a:p>
            <a:endParaRPr lang="en-US" dirty="0"/>
          </a:p>
        </p:txBody>
      </p:sp>
      <p:sp>
        <p:nvSpPr>
          <p:cNvPr id="4" name="Content Placeholder 2">
            <a:extLst>
              <a:ext uri="{FF2B5EF4-FFF2-40B4-BE49-F238E27FC236}">
                <a16:creationId xmlns:a16="http://schemas.microsoft.com/office/drawing/2014/main" id="{A832E66D-DC5D-C74F-A5F4-D4980E029CFC}"/>
              </a:ext>
            </a:extLst>
          </p:cNvPr>
          <p:cNvSpPr txBox="1">
            <a:spLocks/>
          </p:cNvSpPr>
          <p:nvPr/>
        </p:nvSpPr>
        <p:spPr>
          <a:xfrm>
            <a:off x="6363854" y="1969222"/>
            <a:ext cx="55164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dirty="0">
                <a:solidFill>
                  <a:srgbClr val="FFC000"/>
                </a:solidFill>
              </a:rPr>
              <a:t>Disadvantages</a:t>
            </a:r>
          </a:p>
          <a:p>
            <a:pPr algn="just"/>
            <a:r>
              <a:rPr lang="en-GB" sz="2400" dirty="0"/>
              <a:t>Pseudonymise Transactions allows for criminal uses</a:t>
            </a:r>
          </a:p>
          <a:p>
            <a:pPr algn="just"/>
            <a:r>
              <a:rPr lang="en-GB" sz="2400" dirty="0"/>
              <a:t>Have become highly centralized</a:t>
            </a:r>
          </a:p>
          <a:p>
            <a:pPr algn="just"/>
            <a:r>
              <a:rPr lang="en-GB" sz="2400" dirty="0"/>
              <a:t>Expensive to participate in a network and earn</a:t>
            </a:r>
          </a:p>
          <a:p>
            <a:pPr algn="just"/>
            <a:r>
              <a:rPr lang="en-GB" sz="2400" dirty="0"/>
              <a:t>Off-chain security issues &amp; Prices are very volatile</a:t>
            </a:r>
          </a:p>
          <a:p>
            <a:pPr marL="0" indent="0" algn="just">
              <a:buNone/>
            </a:pPr>
            <a:endParaRPr lang="en-GB" sz="2400" dirty="0"/>
          </a:p>
          <a:p>
            <a:pPr algn="just"/>
            <a:endParaRPr lang="en-US" dirty="0"/>
          </a:p>
        </p:txBody>
      </p:sp>
      <p:sp>
        <p:nvSpPr>
          <p:cNvPr id="5" name="Rectangle 4">
            <a:extLst>
              <a:ext uri="{FF2B5EF4-FFF2-40B4-BE49-F238E27FC236}">
                <a16:creationId xmlns:a16="http://schemas.microsoft.com/office/drawing/2014/main" id="{E53B175A-496D-1505-9CF6-D896941D26D2}"/>
              </a:ext>
            </a:extLst>
          </p:cNvPr>
          <p:cNvSpPr/>
          <p:nvPr/>
        </p:nvSpPr>
        <p:spPr>
          <a:xfrm>
            <a:off x="6096000" y="1773382"/>
            <a:ext cx="45719" cy="41378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0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4A8A207-6369-DB40-B54E-DA10C443ECA5}"/>
              </a:ext>
            </a:extLst>
          </p:cNvPr>
          <p:cNvGrpSpPr/>
          <p:nvPr/>
        </p:nvGrpSpPr>
        <p:grpSpPr>
          <a:xfrm>
            <a:off x="0" y="0"/>
            <a:ext cx="12192002" cy="6858000"/>
            <a:chOff x="0" y="0"/>
            <a:chExt cx="12192002" cy="6858000"/>
          </a:xfrm>
        </p:grpSpPr>
        <p:pic>
          <p:nvPicPr>
            <p:cNvPr id="9" name="Imagen 8">
              <a:extLst>
                <a:ext uri="{FF2B5EF4-FFF2-40B4-BE49-F238E27FC236}">
                  <a16:creationId xmlns:a16="http://schemas.microsoft.com/office/drawing/2014/main" id="{A04C7A73-1516-084F-A184-D9BE0DCE3CAE}"/>
                </a:ext>
              </a:extLst>
            </p:cNvPr>
            <p:cNvPicPr>
              <a:picLocks noChangeAspect="1"/>
            </p:cNvPicPr>
            <p:nvPr/>
          </p:nvPicPr>
          <p:blipFill rotWithShape="1">
            <a:blip r:embed="rId2" cstate="screen">
              <a:alphaModFix amt="85000"/>
              <a:extLst>
                <a:ext uri="{28A0092B-C50C-407E-A947-70E740481C1C}">
                  <a14:useLocalDpi xmlns:a14="http://schemas.microsoft.com/office/drawing/2010/main"/>
                </a:ext>
              </a:extLst>
            </a:blip>
            <a:srcRect b="4994"/>
            <a:stretch/>
          </p:blipFill>
          <p:spPr>
            <a:xfrm>
              <a:off x="0" y="688733"/>
              <a:ext cx="12192000" cy="6169267"/>
            </a:xfrm>
            <a:prstGeom prst="rect">
              <a:avLst/>
            </a:prstGeom>
          </p:spPr>
        </p:pic>
        <p:sp>
          <p:nvSpPr>
            <p:cNvPr id="10" name="Rectángulo 9">
              <a:extLst>
                <a:ext uri="{FF2B5EF4-FFF2-40B4-BE49-F238E27FC236}">
                  <a16:creationId xmlns:a16="http://schemas.microsoft.com/office/drawing/2014/main" id="{BA79DBAF-3A11-FE40-ACEF-4AFA2AF5FC68}"/>
                </a:ext>
              </a:extLst>
            </p:cNvPr>
            <p:cNvSpPr/>
            <p:nvPr/>
          </p:nvSpPr>
          <p:spPr>
            <a:xfrm rot="16200000">
              <a:off x="2667002" y="-2667000"/>
              <a:ext cx="6858000" cy="12192000"/>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4" name="Título 1">
            <a:extLst>
              <a:ext uri="{FF2B5EF4-FFF2-40B4-BE49-F238E27FC236}">
                <a16:creationId xmlns:a16="http://schemas.microsoft.com/office/drawing/2014/main" id="{C7214767-FCC2-7445-A89F-760DAD0104A3}"/>
              </a:ext>
            </a:extLst>
          </p:cNvPr>
          <p:cNvSpPr txBox="1">
            <a:spLocks/>
          </p:cNvSpPr>
          <p:nvPr/>
        </p:nvSpPr>
        <p:spPr>
          <a:xfrm>
            <a:off x="1524000" y="1122363"/>
            <a:ext cx="9144000" cy="2277105"/>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6000" kern="1200">
                <a:solidFill>
                  <a:srgbClr val="DBA0FD"/>
                </a:solidFill>
                <a:latin typeface="Teko" panose="02000000000000000000" pitchFamily="2" charset="77"/>
                <a:ea typeface="+mj-ea"/>
                <a:cs typeface="Teko" panose="02000000000000000000" pitchFamily="2" charset="77"/>
              </a:defRPr>
            </a:lvl1pPr>
          </a:lstStyle>
          <a:p>
            <a:r>
              <a:rPr lang="es-ES" sz="17900" dirty="0"/>
              <a:t>05</a:t>
            </a:r>
          </a:p>
        </p:txBody>
      </p:sp>
      <p:sp>
        <p:nvSpPr>
          <p:cNvPr id="6" name="Subtítulo 4">
            <a:extLst>
              <a:ext uri="{FF2B5EF4-FFF2-40B4-BE49-F238E27FC236}">
                <a16:creationId xmlns:a16="http://schemas.microsoft.com/office/drawing/2014/main" id="{97910204-567F-4C4C-A248-2D050BEC40ED}"/>
              </a:ext>
            </a:extLst>
          </p:cNvPr>
          <p:cNvSpPr txBox="1">
            <a:spLocks/>
          </p:cNvSpPr>
          <p:nvPr/>
        </p:nvSpPr>
        <p:spPr>
          <a:xfrm>
            <a:off x="1524000" y="3602037"/>
            <a:ext cx="9144000" cy="21335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6600" dirty="0">
                <a:latin typeface="Teko" panose="02000000000000000000" pitchFamily="2" charset="77"/>
                <a:cs typeface="Teko" panose="02000000000000000000" pitchFamily="2" charset="77"/>
              </a:rPr>
              <a:t>Cryptocurrency </a:t>
            </a:r>
          </a:p>
          <a:p>
            <a:r>
              <a:rPr lang="es-ES" sz="6600" dirty="0">
                <a:latin typeface="Teko" panose="02000000000000000000" pitchFamily="2" charset="77"/>
                <a:cs typeface="Teko" panose="02000000000000000000" pitchFamily="2" charset="77"/>
              </a:rPr>
              <a:t>Trading Steps</a:t>
            </a:r>
          </a:p>
        </p:txBody>
      </p:sp>
      <p:sp>
        <p:nvSpPr>
          <p:cNvPr id="7" name="Tarjeta 6">
            <a:extLst>
              <a:ext uri="{FF2B5EF4-FFF2-40B4-BE49-F238E27FC236}">
                <a16:creationId xmlns:a16="http://schemas.microsoft.com/office/drawing/2014/main" id="{2F75FE8B-CCC9-4E41-BA65-F188A8F098D9}"/>
              </a:ext>
            </a:extLst>
          </p:cNvPr>
          <p:cNvSpPr/>
          <p:nvPr/>
        </p:nvSpPr>
        <p:spPr>
          <a:xfrm>
            <a:off x="4887918" y="773706"/>
            <a:ext cx="2416164"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Circular 10">
            <a:extLst>
              <a:ext uri="{FF2B5EF4-FFF2-40B4-BE49-F238E27FC236}">
                <a16:creationId xmlns:a16="http://schemas.microsoft.com/office/drawing/2014/main" id="{C2A58EE4-15CC-AB41-87E0-B5E5D4A398DD}"/>
              </a:ext>
            </a:extLst>
          </p:cNvPr>
          <p:cNvSpPr/>
          <p:nvPr/>
        </p:nvSpPr>
        <p:spPr>
          <a:xfrm rot="5400000">
            <a:off x="4310459" y="5701112"/>
            <a:ext cx="3571081" cy="3571081"/>
          </a:xfrm>
          <a:prstGeom prst="pie">
            <a:avLst>
              <a:gd name="adj1" fmla="val 5376464"/>
              <a:gd name="adj2" fmla="val 16200000"/>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36910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8696BD-14D0-02AE-F08A-FA08CAF2D3B7}"/>
              </a:ext>
            </a:extLst>
          </p:cNvPr>
          <p:cNvSpPr>
            <a:spLocks noGrp="1"/>
          </p:cNvSpPr>
          <p:nvPr>
            <p:ph type="title"/>
          </p:nvPr>
        </p:nvSpPr>
        <p:spPr/>
        <p:txBody>
          <a:bodyPr/>
          <a:lstStyle/>
          <a:p>
            <a:r>
              <a:rPr lang="en-US" dirty="0"/>
              <a:t>Presented By</a:t>
            </a:r>
          </a:p>
        </p:txBody>
      </p:sp>
      <p:graphicFrame>
        <p:nvGraphicFramePr>
          <p:cNvPr id="2" name="Table 2">
            <a:extLst>
              <a:ext uri="{FF2B5EF4-FFF2-40B4-BE49-F238E27FC236}">
                <a16:creationId xmlns:a16="http://schemas.microsoft.com/office/drawing/2014/main" id="{A911DFC4-F7C0-CB32-1058-427AF4F5D612}"/>
              </a:ext>
            </a:extLst>
          </p:cNvPr>
          <p:cNvGraphicFramePr>
            <a:graphicFrameLocks noGrp="1"/>
          </p:cNvGraphicFramePr>
          <p:nvPr>
            <p:extLst>
              <p:ext uri="{D42A27DB-BD31-4B8C-83A1-F6EECF244321}">
                <p14:modId xmlns:p14="http://schemas.microsoft.com/office/powerpoint/2010/main" val="285000364"/>
              </p:ext>
            </p:extLst>
          </p:nvPr>
        </p:nvGraphicFramePr>
        <p:xfrm>
          <a:off x="2449945" y="3135552"/>
          <a:ext cx="7266710" cy="2926080"/>
        </p:xfrm>
        <a:graphic>
          <a:graphicData uri="http://schemas.openxmlformats.org/drawingml/2006/table">
            <a:tbl>
              <a:tblPr firstRow="1" bandRow="1">
                <a:tableStyleId>{5C22544A-7EE6-4342-B048-85BDC9FD1C3A}</a:tableStyleId>
              </a:tblPr>
              <a:tblGrid>
                <a:gridCol w="3633355">
                  <a:extLst>
                    <a:ext uri="{9D8B030D-6E8A-4147-A177-3AD203B41FA5}">
                      <a16:colId xmlns:a16="http://schemas.microsoft.com/office/drawing/2014/main" val="1405399360"/>
                    </a:ext>
                  </a:extLst>
                </a:gridCol>
                <a:gridCol w="3633355">
                  <a:extLst>
                    <a:ext uri="{9D8B030D-6E8A-4147-A177-3AD203B41FA5}">
                      <a16:colId xmlns:a16="http://schemas.microsoft.com/office/drawing/2014/main" val="71948585"/>
                    </a:ext>
                  </a:extLst>
                </a:gridCol>
              </a:tblGrid>
              <a:tr h="266556">
                <a:tc>
                  <a:txBody>
                    <a:bodyPr/>
                    <a:lstStyle/>
                    <a:p>
                      <a:pPr algn="ctr"/>
                      <a:r>
                        <a:rPr lang="en-US" dirty="0"/>
                        <a:t>Name</a:t>
                      </a:r>
                    </a:p>
                  </a:txBody>
                  <a:tcPr/>
                </a:tc>
                <a:tc>
                  <a:txBody>
                    <a:bodyPr/>
                    <a:lstStyle/>
                    <a:p>
                      <a:pPr algn="ctr"/>
                      <a:r>
                        <a:rPr lang="en-US" dirty="0"/>
                        <a:t>Roll</a:t>
                      </a:r>
                    </a:p>
                  </a:txBody>
                  <a:tcPr/>
                </a:tc>
                <a:extLst>
                  <a:ext uri="{0D108BD9-81ED-4DB2-BD59-A6C34878D82A}">
                    <a16:rowId xmlns:a16="http://schemas.microsoft.com/office/drawing/2014/main" val="2649986671"/>
                  </a:ext>
                </a:extLst>
              </a:tr>
              <a:tr h="270258">
                <a:tc>
                  <a:txBody>
                    <a:bodyPr/>
                    <a:lstStyle/>
                    <a:p>
                      <a:pPr algn="ctr"/>
                      <a:r>
                        <a:rPr lang="en-US" sz="1800" b="0" i="0" kern="1200" dirty="0">
                          <a:solidFill>
                            <a:schemeClr val="dk1"/>
                          </a:solidFill>
                          <a:effectLst/>
                          <a:latin typeface="+mn-lt"/>
                          <a:ea typeface="+mn-ea"/>
                          <a:cs typeface="+mn-cs"/>
                        </a:rPr>
                        <a:t>Sabrina </a:t>
                      </a:r>
                      <a:r>
                        <a:rPr lang="en-US" sz="1800" b="0" i="0" kern="1200" dirty="0" err="1">
                          <a:solidFill>
                            <a:schemeClr val="dk1"/>
                          </a:solidFill>
                          <a:effectLst/>
                          <a:latin typeface="+mn-lt"/>
                          <a:ea typeface="+mn-ea"/>
                          <a:cs typeface="+mn-cs"/>
                        </a:rPr>
                        <a:t>Siddiki</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Adity</a:t>
                      </a:r>
                      <a:r>
                        <a:rPr lang="en-US" sz="1800" b="0" i="0" kern="1200" dirty="0">
                          <a:solidFill>
                            <a:schemeClr val="dk1"/>
                          </a:solidFill>
                          <a:effectLst/>
                          <a:latin typeface="+mn-lt"/>
                          <a:ea typeface="+mn-ea"/>
                          <a:cs typeface="+mn-cs"/>
                        </a:rPr>
                        <a:t> </a:t>
                      </a:r>
                      <a:endParaRPr lang="en-US" dirty="0"/>
                    </a:p>
                  </a:txBody>
                  <a:tcPr/>
                </a:tc>
                <a:tc>
                  <a:txBody>
                    <a:bodyPr/>
                    <a:lstStyle/>
                    <a:p>
                      <a:pPr algn="ctr"/>
                      <a:r>
                        <a:rPr lang="en-US" dirty="0"/>
                        <a:t>1976</a:t>
                      </a:r>
                    </a:p>
                  </a:txBody>
                  <a:tcPr/>
                </a:tc>
                <a:extLst>
                  <a:ext uri="{0D108BD9-81ED-4DB2-BD59-A6C34878D82A}">
                    <a16:rowId xmlns:a16="http://schemas.microsoft.com/office/drawing/2014/main" val="1245100953"/>
                  </a:ext>
                </a:extLst>
              </a:tr>
              <a:tr h="270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Rokhsana</a:t>
                      </a:r>
                      <a:r>
                        <a:rPr lang="en-US" dirty="0"/>
                        <a:t> </a:t>
                      </a:r>
                      <a:r>
                        <a:rPr lang="en-US" dirty="0" err="1"/>
                        <a:t>Akter</a:t>
                      </a:r>
                      <a:endParaRPr lang="en-US" dirty="0"/>
                    </a:p>
                  </a:txBody>
                  <a:tcPr/>
                </a:tc>
                <a:tc>
                  <a:txBody>
                    <a:bodyPr/>
                    <a:lstStyle/>
                    <a:p>
                      <a:pPr algn="ctr"/>
                      <a:r>
                        <a:rPr lang="en-US" dirty="0"/>
                        <a:t>1985</a:t>
                      </a:r>
                    </a:p>
                  </a:txBody>
                  <a:tcPr/>
                </a:tc>
                <a:extLst>
                  <a:ext uri="{0D108BD9-81ED-4DB2-BD59-A6C34878D82A}">
                    <a16:rowId xmlns:a16="http://schemas.microsoft.com/office/drawing/2014/main" val="659580315"/>
                  </a:ext>
                </a:extLst>
              </a:tr>
              <a:tr h="270258">
                <a:tc>
                  <a:txBody>
                    <a:bodyPr/>
                    <a:lstStyle/>
                    <a:p>
                      <a:pPr algn="ctr"/>
                      <a:r>
                        <a:rPr lang="en-US" dirty="0" err="1"/>
                        <a:t>Meher</a:t>
                      </a:r>
                      <a:r>
                        <a:rPr lang="en-US" dirty="0"/>
                        <a:t> </a:t>
                      </a:r>
                      <a:r>
                        <a:rPr lang="en-US" dirty="0" err="1"/>
                        <a:t>Afrose</a:t>
                      </a:r>
                      <a:r>
                        <a:rPr lang="en-US" dirty="0"/>
                        <a:t> </a:t>
                      </a:r>
                      <a:r>
                        <a:rPr lang="en-US" dirty="0" err="1"/>
                        <a:t>Shaon</a:t>
                      </a:r>
                      <a:endParaRPr lang="en-US" dirty="0"/>
                    </a:p>
                  </a:txBody>
                  <a:tcPr/>
                </a:tc>
                <a:tc>
                  <a:txBody>
                    <a:bodyPr/>
                    <a:lstStyle/>
                    <a:p>
                      <a:pPr algn="ctr"/>
                      <a:r>
                        <a:rPr lang="en-US" dirty="0"/>
                        <a:t>1990</a:t>
                      </a:r>
                    </a:p>
                  </a:txBody>
                  <a:tcPr/>
                </a:tc>
                <a:extLst>
                  <a:ext uri="{0D108BD9-81ED-4DB2-BD59-A6C34878D82A}">
                    <a16:rowId xmlns:a16="http://schemas.microsoft.com/office/drawing/2014/main" val="3237573536"/>
                  </a:ext>
                </a:extLst>
              </a:tr>
              <a:tr h="270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Rafi Ahmed</a:t>
                      </a:r>
                    </a:p>
                  </a:txBody>
                  <a:tcPr/>
                </a:tc>
                <a:tc>
                  <a:txBody>
                    <a:bodyPr/>
                    <a:lstStyle/>
                    <a:p>
                      <a:pPr algn="ctr"/>
                      <a:r>
                        <a:rPr lang="en-US" dirty="0"/>
                        <a:t>2000</a:t>
                      </a:r>
                    </a:p>
                  </a:txBody>
                  <a:tcPr/>
                </a:tc>
                <a:extLst>
                  <a:ext uri="{0D108BD9-81ED-4DB2-BD59-A6C34878D82A}">
                    <a16:rowId xmlns:a16="http://schemas.microsoft.com/office/drawing/2014/main" val="3038524533"/>
                  </a:ext>
                </a:extLst>
              </a:tr>
              <a:tr h="270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Md Abdur Rouf</a:t>
                      </a:r>
                    </a:p>
                  </a:txBody>
                  <a:tcPr/>
                </a:tc>
                <a:tc>
                  <a:txBody>
                    <a:bodyPr/>
                    <a:lstStyle/>
                    <a:p>
                      <a:pPr algn="ctr"/>
                      <a:r>
                        <a:rPr lang="en-US" dirty="0"/>
                        <a:t>2029</a:t>
                      </a:r>
                    </a:p>
                  </a:txBody>
                  <a:tcPr/>
                </a:tc>
                <a:extLst>
                  <a:ext uri="{0D108BD9-81ED-4DB2-BD59-A6C34878D82A}">
                    <a16:rowId xmlns:a16="http://schemas.microsoft.com/office/drawing/2014/main" val="3896564540"/>
                  </a:ext>
                </a:extLst>
              </a:tr>
              <a:tr h="270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Sanjida</a:t>
                      </a:r>
                      <a:r>
                        <a:rPr lang="en-US" dirty="0"/>
                        <a:t> </a:t>
                      </a:r>
                      <a:r>
                        <a:rPr lang="en-US" dirty="0" err="1"/>
                        <a:t>Momotaz</a:t>
                      </a:r>
                      <a:r>
                        <a:rPr lang="en-US" dirty="0"/>
                        <a:t> </a:t>
                      </a:r>
                      <a:r>
                        <a:rPr lang="en-US" dirty="0" err="1"/>
                        <a:t>Rizu</a:t>
                      </a:r>
                      <a:endParaRPr lang="en-US" dirty="0"/>
                    </a:p>
                  </a:txBody>
                  <a:tcPr/>
                </a:tc>
                <a:tc>
                  <a:txBody>
                    <a:bodyPr/>
                    <a:lstStyle/>
                    <a:p>
                      <a:pPr algn="ctr"/>
                      <a:r>
                        <a:rPr lang="en-US" dirty="0"/>
                        <a:t>2266</a:t>
                      </a:r>
                    </a:p>
                  </a:txBody>
                  <a:tcPr/>
                </a:tc>
                <a:extLst>
                  <a:ext uri="{0D108BD9-81ED-4DB2-BD59-A6C34878D82A}">
                    <a16:rowId xmlns:a16="http://schemas.microsoft.com/office/drawing/2014/main" val="1141826900"/>
                  </a:ext>
                </a:extLst>
              </a:tr>
              <a:tr h="270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953248817"/>
                  </a:ext>
                </a:extLst>
              </a:tr>
            </a:tbl>
          </a:graphicData>
        </a:graphic>
      </p:graphicFrame>
      <p:sp>
        <p:nvSpPr>
          <p:cNvPr id="3" name="Tarjeta 7">
            <a:extLst>
              <a:ext uri="{FF2B5EF4-FFF2-40B4-BE49-F238E27FC236}">
                <a16:creationId xmlns:a16="http://schemas.microsoft.com/office/drawing/2014/main" id="{F48B1ADA-CE04-17FC-ABD7-F091F90DC70A}"/>
              </a:ext>
            </a:extLst>
          </p:cNvPr>
          <p:cNvSpPr/>
          <p:nvPr/>
        </p:nvSpPr>
        <p:spPr>
          <a:xfrm>
            <a:off x="5174459" y="1690688"/>
            <a:ext cx="1817682" cy="1325564"/>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extBox 3">
            <a:extLst>
              <a:ext uri="{FF2B5EF4-FFF2-40B4-BE49-F238E27FC236}">
                <a16:creationId xmlns:a16="http://schemas.microsoft.com/office/drawing/2014/main" id="{C1ABBB1C-6167-13D6-7F62-EF9FEAB3C371}"/>
              </a:ext>
            </a:extLst>
          </p:cNvPr>
          <p:cNvSpPr txBox="1"/>
          <p:nvPr/>
        </p:nvSpPr>
        <p:spPr>
          <a:xfrm>
            <a:off x="5862755" y="1801257"/>
            <a:ext cx="614271" cy="1107996"/>
          </a:xfrm>
          <a:prstGeom prst="rect">
            <a:avLst/>
          </a:prstGeom>
          <a:noFill/>
        </p:spPr>
        <p:txBody>
          <a:bodyPr wrap="none" rtlCol="0">
            <a:spAutoFit/>
          </a:bodyPr>
          <a:lstStyle/>
          <a:p>
            <a:r>
              <a:rPr lang="en-US" sz="6600" dirty="0">
                <a:solidFill>
                  <a:srgbClr val="FFC000"/>
                </a:solidFill>
              </a:rPr>
              <a:t>1</a:t>
            </a:r>
          </a:p>
        </p:txBody>
      </p:sp>
      <p:sp>
        <p:nvSpPr>
          <p:cNvPr id="7" name="TextBox 6">
            <a:extLst>
              <a:ext uri="{FF2B5EF4-FFF2-40B4-BE49-F238E27FC236}">
                <a16:creationId xmlns:a16="http://schemas.microsoft.com/office/drawing/2014/main" id="{37CD54DA-49E5-9144-7695-288556BDAB04}"/>
              </a:ext>
            </a:extLst>
          </p:cNvPr>
          <p:cNvSpPr txBox="1"/>
          <p:nvPr/>
        </p:nvSpPr>
        <p:spPr>
          <a:xfrm>
            <a:off x="1533525" y="4219575"/>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5339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Cryptocurrency Trading Steps</a:t>
            </a:r>
          </a:p>
        </p:txBody>
      </p:sp>
      <p:sp>
        <p:nvSpPr>
          <p:cNvPr id="3" name="Marcador de contenido 2">
            <a:extLst>
              <a:ext uri="{FF2B5EF4-FFF2-40B4-BE49-F238E27FC236}">
                <a16:creationId xmlns:a16="http://schemas.microsoft.com/office/drawing/2014/main" id="{DFB73EE9-13AB-6F4A-8267-9A4CE83BA026}"/>
              </a:ext>
            </a:extLst>
          </p:cNvPr>
          <p:cNvSpPr>
            <a:spLocks noGrp="1"/>
          </p:cNvSpPr>
          <p:nvPr>
            <p:ph idx="1"/>
          </p:nvPr>
        </p:nvSpPr>
        <p:spPr>
          <a:xfrm>
            <a:off x="838200" y="1412680"/>
            <a:ext cx="10515600" cy="760413"/>
          </a:xfrm>
        </p:spPr>
        <p:txBody>
          <a:bodyPr>
            <a:normAutofit/>
          </a:bodyPr>
          <a:lstStyle/>
          <a:p>
            <a:pPr marL="0" indent="0">
              <a:buNone/>
            </a:pPr>
            <a:r>
              <a:rPr lang="es-ES" sz="2400" dirty="0" err="1">
                <a:latin typeface="Open Sans" panose="020B0606030504020204" pitchFamily="34" charset="0"/>
                <a:ea typeface="Open Sans" panose="020B0606030504020204" pitchFamily="34" charset="0"/>
                <a:cs typeface="Open Sans" panose="020B0606030504020204" pitchFamily="34" charset="0"/>
              </a:rPr>
              <a:t>Take</a:t>
            </a:r>
            <a:r>
              <a:rPr lang="es-ES" sz="2400" dirty="0">
                <a:latin typeface="Open Sans" panose="020B0606030504020204" pitchFamily="34" charset="0"/>
                <a:ea typeface="Open Sans" panose="020B0606030504020204" pitchFamily="34" charset="0"/>
                <a:cs typeface="Open Sans" panose="020B0606030504020204" pitchFamily="34" charset="0"/>
              </a:rPr>
              <a:t> a look at </a:t>
            </a:r>
            <a:r>
              <a:rPr lang="es-ES" sz="2400" dirty="0" err="1">
                <a:latin typeface="Open Sans" panose="020B0606030504020204" pitchFamily="34" charset="0"/>
                <a:ea typeface="Open Sans" panose="020B0606030504020204" pitchFamily="34" charset="0"/>
                <a:cs typeface="Open Sans" panose="020B0606030504020204" pitchFamily="34" charset="0"/>
              </a:rPr>
              <a:t>the</a:t>
            </a:r>
            <a:r>
              <a:rPr lang="es-ES" sz="2400" dirty="0">
                <a:latin typeface="Open Sans" panose="020B0606030504020204" pitchFamily="34" charset="0"/>
                <a:ea typeface="Open Sans" panose="020B0606030504020204" pitchFamily="34" charset="0"/>
                <a:cs typeface="Open Sans" panose="020B0606030504020204" pitchFamily="34" charset="0"/>
              </a:rPr>
              <a:t> </a:t>
            </a:r>
            <a:r>
              <a:rPr lang="es-ES" sz="24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5 </a:t>
            </a:r>
            <a:r>
              <a:rPr lang="es-ES" sz="24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steps</a:t>
            </a:r>
            <a:r>
              <a:rPr lang="es-ES" sz="24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a:t>
            </a:r>
            <a:r>
              <a:rPr lang="es-ES" sz="2400" dirty="0">
                <a:latin typeface="Open Sans" panose="020B0606030504020204" pitchFamily="34" charset="0"/>
                <a:ea typeface="Open Sans" panose="020B0606030504020204" pitchFamily="34" charset="0"/>
                <a:cs typeface="Open Sans" panose="020B0606030504020204" pitchFamily="34" charset="0"/>
              </a:rPr>
              <a:t>to trading </a:t>
            </a:r>
            <a:r>
              <a:rPr lang="es-ES" sz="2400" dirty="0" err="1">
                <a:latin typeface="Open Sans" panose="020B0606030504020204" pitchFamily="34" charset="0"/>
                <a:ea typeface="Open Sans" panose="020B0606030504020204" pitchFamily="34" charset="0"/>
                <a:cs typeface="Open Sans" panose="020B0606030504020204" pitchFamily="34" charset="0"/>
              </a:rPr>
              <a:t>cryptocurrency</a:t>
            </a:r>
            <a:r>
              <a:rPr lang="es-ES" sz="2400" dirty="0">
                <a:latin typeface="Open Sans" panose="020B0606030504020204" pitchFamily="34" charset="0"/>
                <a:ea typeface="Open Sans" panose="020B0606030504020204" pitchFamily="34" charset="0"/>
                <a:cs typeface="Open Sans" panose="020B0606030504020204" pitchFamily="34" charset="0"/>
              </a:rPr>
              <a:t>.</a:t>
            </a:r>
          </a:p>
          <a:p>
            <a:pPr marL="0" indent="0">
              <a:buNone/>
            </a:pPr>
            <a:endParaRPr lang="es-E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ángulo 3">
            <a:extLst>
              <a:ext uri="{FF2B5EF4-FFF2-40B4-BE49-F238E27FC236}">
                <a16:creationId xmlns:a16="http://schemas.microsoft.com/office/drawing/2014/main" id="{E276A0F5-9E2C-7249-BD6C-142A965AAA55}"/>
              </a:ext>
            </a:extLst>
          </p:cNvPr>
          <p:cNvSpPr/>
          <p:nvPr/>
        </p:nvSpPr>
        <p:spPr>
          <a:xfrm>
            <a:off x="657103" y="3937602"/>
            <a:ext cx="1734005" cy="1569660"/>
          </a:xfrm>
          <a:prstGeom prst="rect">
            <a:avLst/>
          </a:prstGeom>
        </p:spPr>
        <p:txBody>
          <a:bodyPr wrap="square">
            <a:spAutoFit/>
          </a:bodyPr>
          <a:lstStyle/>
          <a:p>
            <a:r>
              <a:rPr lang="es-E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brokerage</a:t>
            </a:r>
            <a: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account</a:t>
            </a:r>
            <a: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b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ángulo 4">
            <a:extLst>
              <a:ext uri="{FF2B5EF4-FFF2-40B4-BE49-F238E27FC236}">
                <a16:creationId xmlns:a16="http://schemas.microsoft.com/office/drawing/2014/main" id="{7D72BCAA-3492-584B-9EC5-D0417144CBE9}"/>
              </a:ext>
            </a:extLst>
          </p:cNvPr>
          <p:cNvSpPr/>
          <p:nvPr/>
        </p:nvSpPr>
        <p:spPr>
          <a:xfrm>
            <a:off x="2990554" y="4907074"/>
            <a:ext cx="1523408" cy="646331"/>
          </a:xfrm>
          <a:prstGeom prst="rect">
            <a:avLst/>
          </a:prstGeom>
        </p:spPr>
        <p:txBody>
          <a:bodyPr wrap="square">
            <a:spAutoFit/>
          </a:bodyPr>
          <a:lstStyle/>
          <a:p>
            <a:r>
              <a:rPr lang="es-E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Fund</a:t>
            </a:r>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account</a:t>
            </a:r>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6" name="Rectángulo 5">
            <a:extLst>
              <a:ext uri="{FF2B5EF4-FFF2-40B4-BE49-F238E27FC236}">
                <a16:creationId xmlns:a16="http://schemas.microsoft.com/office/drawing/2014/main" id="{0E13FD5A-4C0D-C54D-A24C-941EB0227725}"/>
              </a:ext>
            </a:extLst>
          </p:cNvPr>
          <p:cNvSpPr/>
          <p:nvPr/>
        </p:nvSpPr>
        <p:spPr>
          <a:xfrm>
            <a:off x="5242836" y="4260743"/>
            <a:ext cx="1801953" cy="646331"/>
          </a:xfrm>
          <a:prstGeom prst="rect">
            <a:avLst/>
          </a:prstGeom>
        </p:spPr>
        <p:txBody>
          <a:bodyPr wrap="square">
            <a:spAutoFit/>
          </a:bodyPr>
          <a:lstStyle/>
          <a:p>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Pick a </a:t>
            </a:r>
            <a:r>
              <a:rPr lang="es-E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a:t>
            </a:r>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invest</a:t>
            </a:r>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 in.</a:t>
            </a:r>
          </a:p>
        </p:txBody>
      </p:sp>
      <p:sp>
        <p:nvSpPr>
          <p:cNvPr id="7" name="Rectángulo 6">
            <a:extLst>
              <a:ext uri="{FF2B5EF4-FFF2-40B4-BE49-F238E27FC236}">
                <a16:creationId xmlns:a16="http://schemas.microsoft.com/office/drawing/2014/main" id="{59C6567F-1B47-1E41-9DFE-7F98C622DA50}"/>
              </a:ext>
            </a:extLst>
          </p:cNvPr>
          <p:cNvSpPr/>
          <p:nvPr/>
        </p:nvSpPr>
        <p:spPr>
          <a:xfrm>
            <a:off x="7593628" y="4986433"/>
            <a:ext cx="1471612" cy="646331"/>
          </a:xfrm>
          <a:prstGeom prst="rect">
            <a:avLst/>
          </a:prstGeom>
        </p:spPr>
        <p:txBody>
          <a:bodyPr wrap="square">
            <a:spAutoFit/>
          </a:bodyPr>
          <a:lstStyle/>
          <a:p>
            <a:r>
              <a:rPr lang="es-E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Choose</a:t>
            </a:r>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strategy</a:t>
            </a:r>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Rectángulo 7">
            <a:extLst>
              <a:ext uri="{FF2B5EF4-FFF2-40B4-BE49-F238E27FC236}">
                <a16:creationId xmlns:a16="http://schemas.microsoft.com/office/drawing/2014/main" id="{2C090FD3-0A17-0C46-A120-B33DFF21EC2B}"/>
              </a:ext>
            </a:extLst>
          </p:cNvPr>
          <p:cNvSpPr/>
          <p:nvPr/>
        </p:nvSpPr>
        <p:spPr>
          <a:xfrm>
            <a:off x="9795964" y="4308195"/>
            <a:ext cx="1908304" cy="646331"/>
          </a:xfrm>
          <a:prstGeom prst="rect">
            <a:avLst/>
          </a:prstGeom>
        </p:spPr>
        <p:txBody>
          <a:bodyPr wrap="square">
            <a:spAutoFit/>
          </a:bodyPr>
          <a:lstStyle/>
          <a:p>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Store </a:t>
            </a:r>
            <a:r>
              <a:rPr lang="es-E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9" name="Título 1">
            <a:extLst>
              <a:ext uri="{FF2B5EF4-FFF2-40B4-BE49-F238E27FC236}">
                <a16:creationId xmlns:a16="http://schemas.microsoft.com/office/drawing/2014/main" id="{21DB477B-67E3-184C-A2B7-600E7C39E242}"/>
              </a:ext>
            </a:extLst>
          </p:cNvPr>
          <p:cNvSpPr txBox="1">
            <a:spLocks/>
          </p:cNvSpPr>
          <p:nvPr/>
        </p:nvSpPr>
        <p:spPr>
          <a:xfrm>
            <a:off x="634497" y="3256916"/>
            <a:ext cx="1308204" cy="60352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rgbClr val="DBA0FD"/>
                </a:solidFill>
                <a:latin typeface="Teko" panose="02000000000000000000" pitchFamily="2" charset="77"/>
                <a:ea typeface="+mj-ea"/>
                <a:cs typeface="Teko" panose="02000000000000000000" pitchFamily="2" charset="77"/>
              </a:defRPr>
            </a:lvl1pPr>
          </a:lstStyle>
          <a:p>
            <a:r>
              <a:rPr lang="es-ES" dirty="0" err="1"/>
              <a:t>Step</a:t>
            </a:r>
            <a:r>
              <a:rPr lang="es-ES" dirty="0"/>
              <a:t> 1</a:t>
            </a:r>
          </a:p>
        </p:txBody>
      </p:sp>
      <p:sp>
        <p:nvSpPr>
          <p:cNvPr id="10" name="Tarjeta 9">
            <a:extLst>
              <a:ext uri="{FF2B5EF4-FFF2-40B4-BE49-F238E27FC236}">
                <a16:creationId xmlns:a16="http://schemas.microsoft.com/office/drawing/2014/main" id="{E82C7B08-2DB9-ED40-A6C3-8EC3CBF6DF80}"/>
              </a:ext>
            </a:extLst>
          </p:cNvPr>
          <p:cNvSpPr/>
          <p:nvPr/>
        </p:nvSpPr>
        <p:spPr>
          <a:xfrm>
            <a:off x="398258" y="2965095"/>
            <a:ext cx="2076237"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Tarjeta 10">
            <a:extLst>
              <a:ext uri="{FF2B5EF4-FFF2-40B4-BE49-F238E27FC236}">
                <a16:creationId xmlns:a16="http://schemas.microsoft.com/office/drawing/2014/main" id="{A988F33C-D4B8-BF49-ABBC-D3DFB4576A5E}"/>
              </a:ext>
            </a:extLst>
          </p:cNvPr>
          <p:cNvSpPr/>
          <p:nvPr/>
        </p:nvSpPr>
        <p:spPr>
          <a:xfrm>
            <a:off x="2704820" y="3634484"/>
            <a:ext cx="2076237"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arjeta 11">
            <a:extLst>
              <a:ext uri="{FF2B5EF4-FFF2-40B4-BE49-F238E27FC236}">
                <a16:creationId xmlns:a16="http://schemas.microsoft.com/office/drawing/2014/main" id="{E8319643-6550-B044-AA70-1FBE4BCBDA9C}"/>
              </a:ext>
            </a:extLst>
          </p:cNvPr>
          <p:cNvSpPr/>
          <p:nvPr/>
        </p:nvSpPr>
        <p:spPr>
          <a:xfrm>
            <a:off x="5025673" y="2965095"/>
            <a:ext cx="2076237"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Tarjeta 12">
            <a:extLst>
              <a:ext uri="{FF2B5EF4-FFF2-40B4-BE49-F238E27FC236}">
                <a16:creationId xmlns:a16="http://schemas.microsoft.com/office/drawing/2014/main" id="{74802DA5-2227-8448-B1E8-DC51281A8E98}"/>
              </a:ext>
            </a:extLst>
          </p:cNvPr>
          <p:cNvSpPr/>
          <p:nvPr/>
        </p:nvSpPr>
        <p:spPr>
          <a:xfrm>
            <a:off x="7341643" y="3634483"/>
            <a:ext cx="2076237"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Tarjeta 13">
            <a:extLst>
              <a:ext uri="{FF2B5EF4-FFF2-40B4-BE49-F238E27FC236}">
                <a16:creationId xmlns:a16="http://schemas.microsoft.com/office/drawing/2014/main" id="{E36E6011-D586-DB45-AEA5-3431292AB3DE}"/>
              </a:ext>
            </a:extLst>
          </p:cNvPr>
          <p:cNvSpPr/>
          <p:nvPr/>
        </p:nvSpPr>
        <p:spPr>
          <a:xfrm>
            <a:off x="9656607" y="2971809"/>
            <a:ext cx="2076237"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Título 1">
            <a:extLst>
              <a:ext uri="{FF2B5EF4-FFF2-40B4-BE49-F238E27FC236}">
                <a16:creationId xmlns:a16="http://schemas.microsoft.com/office/drawing/2014/main" id="{30888335-5E80-4C48-BA5B-3EB6FF5E042B}"/>
              </a:ext>
            </a:extLst>
          </p:cNvPr>
          <p:cNvSpPr txBox="1">
            <a:spLocks/>
          </p:cNvSpPr>
          <p:nvPr/>
        </p:nvSpPr>
        <p:spPr>
          <a:xfrm>
            <a:off x="2989725" y="4249895"/>
            <a:ext cx="1308204" cy="60352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rgbClr val="DBA0FD"/>
                </a:solidFill>
                <a:latin typeface="Teko" panose="02000000000000000000" pitchFamily="2" charset="77"/>
                <a:ea typeface="+mj-ea"/>
                <a:cs typeface="Teko" panose="02000000000000000000" pitchFamily="2" charset="77"/>
              </a:defRPr>
            </a:lvl1pPr>
          </a:lstStyle>
          <a:p>
            <a:r>
              <a:rPr lang="es-ES" dirty="0" err="1"/>
              <a:t>Step</a:t>
            </a:r>
            <a:r>
              <a:rPr lang="es-ES" dirty="0"/>
              <a:t> 2</a:t>
            </a:r>
          </a:p>
        </p:txBody>
      </p:sp>
      <p:sp>
        <p:nvSpPr>
          <p:cNvPr id="16" name="Título 1">
            <a:extLst>
              <a:ext uri="{FF2B5EF4-FFF2-40B4-BE49-F238E27FC236}">
                <a16:creationId xmlns:a16="http://schemas.microsoft.com/office/drawing/2014/main" id="{9C6FA5C9-C922-A84D-9C68-DFA40943B98C}"/>
              </a:ext>
            </a:extLst>
          </p:cNvPr>
          <p:cNvSpPr txBox="1">
            <a:spLocks/>
          </p:cNvSpPr>
          <p:nvPr/>
        </p:nvSpPr>
        <p:spPr>
          <a:xfrm>
            <a:off x="5258968" y="3635837"/>
            <a:ext cx="1308204" cy="60352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rgbClr val="DBA0FD"/>
                </a:solidFill>
                <a:latin typeface="Teko" panose="02000000000000000000" pitchFamily="2" charset="77"/>
                <a:ea typeface="+mj-ea"/>
                <a:cs typeface="Teko" panose="02000000000000000000" pitchFamily="2" charset="77"/>
              </a:defRPr>
            </a:lvl1pPr>
          </a:lstStyle>
          <a:p>
            <a:r>
              <a:rPr lang="es-ES" dirty="0" err="1"/>
              <a:t>Step</a:t>
            </a:r>
            <a:r>
              <a:rPr lang="es-ES" dirty="0"/>
              <a:t> 3</a:t>
            </a:r>
          </a:p>
        </p:txBody>
      </p:sp>
      <p:sp>
        <p:nvSpPr>
          <p:cNvPr id="17" name="Título 1">
            <a:extLst>
              <a:ext uri="{FF2B5EF4-FFF2-40B4-BE49-F238E27FC236}">
                <a16:creationId xmlns:a16="http://schemas.microsoft.com/office/drawing/2014/main" id="{A59A0EAB-CA5F-9E40-8A96-7396B64F3B7E}"/>
              </a:ext>
            </a:extLst>
          </p:cNvPr>
          <p:cNvSpPr txBox="1">
            <a:spLocks/>
          </p:cNvSpPr>
          <p:nvPr/>
        </p:nvSpPr>
        <p:spPr>
          <a:xfrm>
            <a:off x="7593628" y="4382904"/>
            <a:ext cx="1308204" cy="60352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rgbClr val="DBA0FD"/>
                </a:solidFill>
                <a:latin typeface="Teko" panose="02000000000000000000" pitchFamily="2" charset="77"/>
                <a:ea typeface="+mj-ea"/>
                <a:cs typeface="Teko" panose="02000000000000000000" pitchFamily="2" charset="77"/>
              </a:defRPr>
            </a:lvl1pPr>
          </a:lstStyle>
          <a:p>
            <a:r>
              <a:rPr lang="es-ES" dirty="0" err="1"/>
              <a:t>Step</a:t>
            </a:r>
            <a:r>
              <a:rPr lang="es-ES" dirty="0"/>
              <a:t> 4</a:t>
            </a:r>
          </a:p>
        </p:txBody>
      </p:sp>
      <p:sp>
        <p:nvSpPr>
          <p:cNvPr id="18" name="Título 1">
            <a:extLst>
              <a:ext uri="{FF2B5EF4-FFF2-40B4-BE49-F238E27FC236}">
                <a16:creationId xmlns:a16="http://schemas.microsoft.com/office/drawing/2014/main" id="{BFA67C25-BED4-CD42-AE3F-9FFE7BCE4FD2}"/>
              </a:ext>
            </a:extLst>
          </p:cNvPr>
          <p:cNvSpPr txBox="1">
            <a:spLocks/>
          </p:cNvSpPr>
          <p:nvPr/>
        </p:nvSpPr>
        <p:spPr>
          <a:xfrm>
            <a:off x="9801880" y="3707964"/>
            <a:ext cx="1308204" cy="60352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rgbClr val="DBA0FD"/>
                </a:solidFill>
                <a:latin typeface="Teko" panose="02000000000000000000" pitchFamily="2" charset="77"/>
                <a:ea typeface="+mj-ea"/>
                <a:cs typeface="Teko" panose="02000000000000000000" pitchFamily="2" charset="77"/>
              </a:defRPr>
            </a:lvl1pPr>
          </a:lstStyle>
          <a:p>
            <a:r>
              <a:rPr lang="es-ES" dirty="0" err="1"/>
              <a:t>Step</a:t>
            </a:r>
            <a:r>
              <a:rPr lang="es-ES" dirty="0"/>
              <a:t> 5</a:t>
            </a:r>
          </a:p>
        </p:txBody>
      </p:sp>
      <p:sp>
        <p:nvSpPr>
          <p:cNvPr id="19" name="Elipse 18">
            <a:extLst>
              <a:ext uri="{FF2B5EF4-FFF2-40B4-BE49-F238E27FC236}">
                <a16:creationId xmlns:a16="http://schemas.microsoft.com/office/drawing/2014/main" id="{AD248B90-F2D7-4144-AEDD-9436C25CD95C}"/>
              </a:ext>
            </a:extLst>
          </p:cNvPr>
          <p:cNvSpPr/>
          <p:nvPr/>
        </p:nvSpPr>
        <p:spPr>
          <a:xfrm>
            <a:off x="1715291" y="2744399"/>
            <a:ext cx="454819" cy="4548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2ED84EA5-7CF2-144B-9898-8D42C8EBE9E0}"/>
              </a:ext>
            </a:extLst>
          </p:cNvPr>
          <p:cNvSpPr/>
          <p:nvPr/>
        </p:nvSpPr>
        <p:spPr>
          <a:xfrm>
            <a:off x="4029866" y="3415911"/>
            <a:ext cx="454819" cy="4548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989756DF-6347-2E48-802A-1678DEDFE0D6}"/>
              </a:ext>
            </a:extLst>
          </p:cNvPr>
          <p:cNvSpPr/>
          <p:nvPr/>
        </p:nvSpPr>
        <p:spPr>
          <a:xfrm>
            <a:off x="6458741" y="2701536"/>
            <a:ext cx="454819" cy="4548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AB8186E5-867F-5647-B92C-C93E022D9B25}"/>
              </a:ext>
            </a:extLst>
          </p:cNvPr>
          <p:cNvSpPr/>
          <p:nvPr/>
        </p:nvSpPr>
        <p:spPr>
          <a:xfrm>
            <a:off x="8716166" y="3430199"/>
            <a:ext cx="454819" cy="4548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82218CD6-4DE5-EB48-8074-34AC97569BE0}"/>
              </a:ext>
            </a:extLst>
          </p:cNvPr>
          <p:cNvSpPr/>
          <p:nvPr/>
        </p:nvSpPr>
        <p:spPr>
          <a:xfrm>
            <a:off x="11002166" y="2701536"/>
            <a:ext cx="454819" cy="4548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9494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0CBE1E0A-1FD2-FD4A-80B3-7EFC5BFE96BA}"/>
              </a:ext>
            </a:extLst>
          </p:cNvPr>
          <p:cNvSpPr/>
          <p:nvPr/>
        </p:nvSpPr>
        <p:spPr>
          <a:xfrm>
            <a:off x="10681989" y="-749965"/>
            <a:ext cx="2230179" cy="2230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Elipse 6">
            <a:extLst>
              <a:ext uri="{FF2B5EF4-FFF2-40B4-BE49-F238E27FC236}">
                <a16:creationId xmlns:a16="http://schemas.microsoft.com/office/drawing/2014/main" id="{8BB4EB89-4992-4944-8134-A5FCDB524A0B}"/>
              </a:ext>
            </a:extLst>
          </p:cNvPr>
          <p:cNvSpPr/>
          <p:nvPr/>
        </p:nvSpPr>
        <p:spPr>
          <a:xfrm>
            <a:off x="408984" y="1955402"/>
            <a:ext cx="334567" cy="334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Cryptocurrency Trading Steps</a:t>
            </a:r>
          </a:p>
        </p:txBody>
      </p:sp>
      <p:sp>
        <p:nvSpPr>
          <p:cNvPr id="3" name="Marcador de contenido 2">
            <a:extLst>
              <a:ext uri="{FF2B5EF4-FFF2-40B4-BE49-F238E27FC236}">
                <a16:creationId xmlns:a16="http://schemas.microsoft.com/office/drawing/2014/main" id="{DFB73EE9-13AB-6F4A-8267-9A4CE83BA026}"/>
              </a:ext>
            </a:extLst>
          </p:cNvPr>
          <p:cNvSpPr>
            <a:spLocks noGrp="1"/>
          </p:cNvSpPr>
          <p:nvPr>
            <p:ph idx="1"/>
          </p:nvPr>
        </p:nvSpPr>
        <p:spPr>
          <a:xfrm>
            <a:off x="838200" y="1825625"/>
            <a:ext cx="6734169" cy="1214438"/>
          </a:xfrm>
        </p:spPr>
        <p:txBody>
          <a:bodyPr/>
          <a:lstStyle/>
          <a:p>
            <a:pPr marL="0" indent="0">
              <a:buNone/>
            </a:pPr>
            <a:r>
              <a:rPr lang="es-ES" sz="4400" dirty="0" err="1">
                <a:solidFill>
                  <a:srgbClr val="DBA0FD"/>
                </a:solidFill>
                <a:latin typeface="Teko" panose="02000000000000000000" pitchFamily="2" charset="77"/>
                <a:ea typeface="Open Sans" panose="020B0606030504020204" pitchFamily="34" charset="0"/>
                <a:cs typeface="Teko" panose="02000000000000000000" pitchFamily="2" charset="77"/>
              </a:rPr>
              <a:t>Step</a:t>
            </a:r>
            <a:r>
              <a:rPr lang="es-ES" sz="4400" dirty="0">
                <a:solidFill>
                  <a:srgbClr val="DBA0FD"/>
                </a:solidFill>
                <a:latin typeface="Teko" panose="02000000000000000000" pitchFamily="2" charset="77"/>
                <a:ea typeface="Open Sans" panose="020B0606030504020204" pitchFamily="34" charset="0"/>
                <a:cs typeface="Teko" panose="02000000000000000000" pitchFamily="2" charset="77"/>
              </a:rPr>
              <a:t> 1 </a:t>
            </a:r>
          </a:p>
          <a:p>
            <a:pPr marL="0" indent="0">
              <a:buNone/>
            </a:pPr>
            <a:r>
              <a:rPr lang="es-ES" sz="2400" dirty="0" err="1">
                <a:latin typeface="Open Sans" panose="020B0606030504020204" pitchFamily="34" charset="0"/>
                <a:ea typeface="Open Sans" panose="020B0606030504020204" pitchFamily="34" charset="0"/>
                <a:cs typeface="Open Sans" panose="020B0606030504020204" pitchFamily="34" charset="0"/>
              </a:rPr>
              <a:t>Make</a:t>
            </a:r>
            <a:r>
              <a:rPr lang="es-ES" sz="2400" dirty="0">
                <a:latin typeface="Open Sans" panose="020B0606030504020204" pitchFamily="34" charset="0"/>
                <a:ea typeface="Open Sans" panose="020B0606030504020204" pitchFamily="34" charset="0"/>
                <a:cs typeface="Open Sans" panose="020B0606030504020204" pitchFamily="34" charset="0"/>
              </a:rPr>
              <a:t> a </a:t>
            </a:r>
            <a:r>
              <a:rPr lang="es-ES" sz="2400" dirty="0" err="1">
                <a:latin typeface="Open Sans" panose="020B0606030504020204" pitchFamily="34" charset="0"/>
                <a:ea typeface="Open Sans" panose="020B0606030504020204" pitchFamily="34" charset="0"/>
                <a:cs typeface="Open Sans" panose="020B0606030504020204" pitchFamily="34" charset="0"/>
              </a:rPr>
              <a:t>cryptocurrency</a:t>
            </a:r>
            <a:r>
              <a:rPr lang="es-ES" sz="2400" dirty="0">
                <a:latin typeface="Open Sans" panose="020B0606030504020204" pitchFamily="34" charset="0"/>
                <a:ea typeface="Open Sans" panose="020B0606030504020204" pitchFamily="34" charset="0"/>
                <a:cs typeface="Open Sans" panose="020B0606030504020204" pitchFamily="34" charset="0"/>
              </a:rPr>
              <a:t> </a:t>
            </a:r>
            <a:r>
              <a:rPr lang="es-ES" sz="2400" dirty="0" err="1">
                <a:latin typeface="Open Sans" panose="020B0606030504020204" pitchFamily="34" charset="0"/>
                <a:ea typeface="Open Sans" panose="020B0606030504020204" pitchFamily="34" charset="0"/>
                <a:cs typeface="Open Sans" panose="020B0606030504020204" pitchFamily="34" charset="0"/>
              </a:rPr>
              <a:t>brokerage</a:t>
            </a:r>
            <a:r>
              <a:rPr lang="es-ES" sz="2400" dirty="0">
                <a:latin typeface="Open Sans" panose="020B0606030504020204" pitchFamily="34" charset="0"/>
                <a:ea typeface="Open Sans" panose="020B0606030504020204" pitchFamily="34" charset="0"/>
                <a:cs typeface="Open Sans" panose="020B0606030504020204" pitchFamily="34" charset="0"/>
              </a:rPr>
              <a:t> </a:t>
            </a:r>
            <a:r>
              <a:rPr lang="es-ES" sz="2400" dirty="0" err="1">
                <a:latin typeface="Open Sans" panose="020B0606030504020204" pitchFamily="34" charset="0"/>
                <a:ea typeface="Open Sans" panose="020B0606030504020204" pitchFamily="34" charset="0"/>
                <a:cs typeface="Open Sans" panose="020B0606030504020204" pitchFamily="34" charset="0"/>
              </a:rPr>
              <a:t>account</a:t>
            </a:r>
            <a:r>
              <a:rPr lang="es-ES" sz="2400" dirty="0">
                <a:latin typeface="Open Sans" panose="020B0606030504020204" pitchFamily="34" charset="0"/>
                <a:ea typeface="Open Sans" panose="020B0606030504020204" pitchFamily="34" charset="0"/>
                <a:cs typeface="Open Sans" panose="020B0606030504020204" pitchFamily="34" charset="0"/>
              </a:rPr>
              <a:t>.</a:t>
            </a:r>
          </a:p>
          <a:p>
            <a:pPr marL="0" indent="0">
              <a:buNone/>
            </a:pPr>
            <a:endParaRPr lang="es-ES"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Marcador de contenido 2">
            <a:extLst>
              <a:ext uri="{FF2B5EF4-FFF2-40B4-BE49-F238E27FC236}">
                <a16:creationId xmlns:a16="http://schemas.microsoft.com/office/drawing/2014/main" id="{542213C2-C24E-AA4E-8AA7-8C0EEBB9C041}"/>
              </a:ext>
            </a:extLst>
          </p:cNvPr>
          <p:cNvSpPr txBox="1">
            <a:spLocks/>
          </p:cNvSpPr>
          <p:nvPr/>
        </p:nvSpPr>
        <p:spPr>
          <a:xfrm>
            <a:off x="838200" y="3429000"/>
            <a:ext cx="4729163" cy="2328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Unless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already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own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you’ll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need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account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with</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brokerage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Coinbase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Gemini</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s-ES" sz="14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eToro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among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best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b="1" dirty="0">
                <a:solidFill>
                  <a:srgbClr val="ED7D31"/>
                </a:solidFill>
                <a:latin typeface="Open Sans" panose="020B0606030504020204"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crypto brokerages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market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3 of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these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options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offer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simple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interface and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variety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altcoins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choose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from</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50000"/>
              </a:lnSpc>
              <a:buNone/>
            </a:pPr>
            <a:endParaRPr lang="es-E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Marcador de contenido 2">
            <a:extLst>
              <a:ext uri="{FF2B5EF4-FFF2-40B4-BE49-F238E27FC236}">
                <a16:creationId xmlns:a16="http://schemas.microsoft.com/office/drawing/2014/main" id="{344996EB-B2F1-1749-B4AE-CDC53E0FE5D9}"/>
              </a:ext>
            </a:extLst>
          </p:cNvPr>
          <p:cNvSpPr txBox="1">
            <a:spLocks/>
          </p:cNvSpPr>
          <p:nvPr/>
        </p:nvSpPr>
        <p:spPr>
          <a:xfrm>
            <a:off x="6348413" y="3429000"/>
            <a:ext cx="5005387" cy="2328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account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you’ll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need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provide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brokerage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with</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personal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identification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information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similarly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opening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account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with</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stock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brokerage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Some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common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information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need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provide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when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setting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up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account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includes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Social Security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number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address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date of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birth</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email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address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50000"/>
              </a:lnSpc>
              <a:buNone/>
            </a:pPr>
            <a:endParaRPr lang="es-E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arjeta 5">
            <a:extLst>
              <a:ext uri="{FF2B5EF4-FFF2-40B4-BE49-F238E27FC236}">
                <a16:creationId xmlns:a16="http://schemas.microsoft.com/office/drawing/2014/main" id="{8111AEAE-A4D5-4B4E-8A5A-02F2DA4BB63B}"/>
              </a:ext>
            </a:extLst>
          </p:cNvPr>
          <p:cNvSpPr/>
          <p:nvPr/>
        </p:nvSpPr>
        <p:spPr>
          <a:xfrm>
            <a:off x="8671770" y="622649"/>
            <a:ext cx="2295678" cy="2333626"/>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8" name="Conector recto 7">
            <a:extLst>
              <a:ext uri="{FF2B5EF4-FFF2-40B4-BE49-F238E27FC236}">
                <a16:creationId xmlns:a16="http://schemas.microsoft.com/office/drawing/2014/main" id="{9D32DEE9-B404-2547-ACF6-3B70A626F34F}"/>
              </a:ext>
            </a:extLst>
          </p:cNvPr>
          <p:cNvCxnSpPr/>
          <p:nvPr/>
        </p:nvCxnSpPr>
        <p:spPr>
          <a:xfrm>
            <a:off x="571500" y="2289969"/>
            <a:ext cx="0" cy="4568031"/>
          </a:xfrm>
          <a:prstGeom prst="line">
            <a:avLst/>
          </a:prstGeom>
          <a:ln w="12700">
            <a:solidFill>
              <a:srgbClr val="ED7D31">
                <a:alpha val="55000"/>
              </a:srgbClr>
            </a:solidFill>
            <a:prstDash val="sysDot"/>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3B356F84-5DAA-5B41-B1CF-CF09BF89021F}"/>
              </a:ext>
            </a:extLst>
          </p:cNvPr>
          <p:cNvSpPr/>
          <p:nvPr/>
        </p:nvSpPr>
        <p:spPr>
          <a:xfrm>
            <a:off x="8041578" y="378808"/>
            <a:ext cx="487680" cy="487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74ABF38A-FCEA-0C42-BFB5-503A38C091BF}"/>
              </a:ext>
            </a:extLst>
          </p:cNvPr>
          <p:cNvSpPr/>
          <p:nvPr/>
        </p:nvSpPr>
        <p:spPr>
          <a:xfrm>
            <a:off x="7681530" y="1232248"/>
            <a:ext cx="176561" cy="1765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Gráfico 14">
            <a:extLst>
              <a:ext uri="{FF2B5EF4-FFF2-40B4-BE49-F238E27FC236}">
                <a16:creationId xmlns:a16="http://schemas.microsoft.com/office/drawing/2014/main" id="{261ADE3F-2993-7547-907F-9D134D9869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77082" y="1483098"/>
            <a:ext cx="685053" cy="685053"/>
          </a:xfrm>
          <a:prstGeom prst="rect">
            <a:avLst/>
          </a:prstGeom>
        </p:spPr>
      </p:pic>
    </p:spTree>
    <p:extLst>
      <p:ext uri="{BB962C8B-B14F-4D97-AF65-F5344CB8AC3E}">
        <p14:creationId xmlns:p14="http://schemas.microsoft.com/office/powerpoint/2010/main" val="148048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Cryptocurrency Trading Steps</a:t>
            </a:r>
          </a:p>
        </p:txBody>
      </p:sp>
      <p:sp>
        <p:nvSpPr>
          <p:cNvPr id="5" name="Elipse 4">
            <a:extLst>
              <a:ext uri="{FF2B5EF4-FFF2-40B4-BE49-F238E27FC236}">
                <a16:creationId xmlns:a16="http://schemas.microsoft.com/office/drawing/2014/main" id="{F5AB04F1-B81C-A941-8584-998903EF3C14}"/>
              </a:ext>
            </a:extLst>
          </p:cNvPr>
          <p:cNvSpPr/>
          <p:nvPr/>
        </p:nvSpPr>
        <p:spPr>
          <a:xfrm>
            <a:off x="408984" y="1955402"/>
            <a:ext cx="334567" cy="334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contenido 2">
            <a:extLst>
              <a:ext uri="{FF2B5EF4-FFF2-40B4-BE49-F238E27FC236}">
                <a16:creationId xmlns:a16="http://schemas.microsoft.com/office/drawing/2014/main" id="{C6302DED-E8B0-8C4A-B0F6-2CB39A3712A0}"/>
              </a:ext>
            </a:extLst>
          </p:cNvPr>
          <p:cNvSpPr txBox="1">
            <a:spLocks/>
          </p:cNvSpPr>
          <p:nvPr/>
        </p:nvSpPr>
        <p:spPr>
          <a:xfrm>
            <a:off x="838200" y="1825625"/>
            <a:ext cx="6734169" cy="1214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4400" dirty="0" err="1">
                <a:solidFill>
                  <a:srgbClr val="DBA0FD"/>
                </a:solidFill>
                <a:latin typeface="Teko" panose="02000000000000000000" pitchFamily="2" charset="77"/>
                <a:ea typeface="Open Sans" panose="020B0606030504020204" pitchFamily="34" charset="0"/>
                <a:cs typeface="Teko" panose="02000000000000000000" pitchFamily="2" charset="77"/>
              </a:rPr>
              <a:t>Step</a:t>
            </a:r>
            <a:r>
              <a:rPr lang="es-ES" sz="4400" dirty="0">
                <a:solidFill>
                  <a:srgbClr val="DBA0FD"/>
                </a:solidFill>
                <a:latin typeface="Teko" panose="02000000000000000000" pitchFamily="2" charset="77"/>
                <a:ea typeface="Open Sans" panose="020B0606030504020204" pitchFamily="34" charset="0"/>
                <a:cs typeface="Teko" panose="02000000000000000000" pitchFamily="2" charset="77"/>
              </a:rPr>
              <a:t> 2</a:t>
            </a:r>
          </a:p>
          <a:p>
            <a:pPr marL="0" indent="0">
              <a:buNone/>
            </a:pPr>
            <a:r>
              <a:rPr lang="es-ES" sz="2400" dirty="0" err="1">
                <a:latin typeface="Open Sans" panose="020B0606030504020204" pitchFamily="34" charset="0"/>
                <a:ea typeface="Open Sans" panose="020B0606030504020204" pitchFamily="34" charset="0"/>
                <a:cs typeface="Open Sans" panose="020B0606030504020204" pitchFamily="34" charset="0"/>
              </a:rPr>
              <a:t>Fund</a:t>
            </a:r>
            <a:r>
              <a:rPr lang="es-ES" sz="2400" dirty="0">
                <a:latin typeface="Open Sans" panose="020B0606030504020204" pitchFamily="34" charset="0"/>
                <a:ea typeface="Open Sans" panose="020B0606030504020204" pitchFamily="34" charset="0"/>
                <a:cs typeface="Open Sans" panose="020B0606030504020204" pitchFamily="34" charset="0"/>
              </a:rPr>
              <a:t> </a:t>
            </a:r>
            <a:r>
              <a:rPr lang="es-ES" sz="2400" dirty="0" err="1">
                <a:latin typeface="Open Sans" panose="020B0606030504020204" pitchFamily="34" charset="0"/>
                <a:ea typeface="Open Sans" panose="020B0606030504020204" pitchFamily="34" charset="0"/>
                <a:cs typeface="Open Sans" panose="020B0606030504020204" pitchFamily="34" charset="0"/>
              </a:rPr>
              <a:t>your</a:t>
            </a:r>
            <a:r>
              <a:rPr lang="es-ES" sz="2400" dirty="0">
                <a:latin typeface="Open Sans" panose="020B0606030504020204" pitchFamily="34" charset="0"/>
                <a:ea typeface="Open Sans" panose="020B0606030504020204" pitchFamily="34" charset="0"/>
                <a:cs typeface="Open Sans" panose="020B0606030504020204" pitchFamily="34" charset="0"/>
              </a:rPr>
              <a:t> </a:t>
            </a:r>
            <a:r>
              <a:rPr lang="es-ES" sz="2400" dirty="0" err="1">
                <a:latin typeface="Open Sans" panose="020B0606030504020204" pitchFamily="34" charset="0"/>
                <a:ea typeface="Open Sans" panose="020B0606030504020204" pitchFamily="34" charset="0"/>
                <a:cs typeface="Open Sans" panose="020B0606030504020204" pitchFamily="34" charset="0"/>
              </a:rPr>
              <a:t>account</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Conector recto 6">
            <a:extLst>
              <a:ext uri="{FF2B5EF4-FFF2-40B4-BE49-F238E27FC236}">
                <a16:creationId xmlns:a16="http://schemas.microsoft.com/office/drawing/2014/main" id="{07D7F2EB-757E-DC4C-9713-8762165320F0}"/>
              </a:ext>
            </a:extLst>
          </p:cNvPr>
          <p:cNvCxnSpPr>
            <a:cxnSpLocks/>
          </p:cNvCxnSpPr>
          <p:nvPr/>
        </p:nvCxnSpPr>
        <p:spPr>
          <a:xfrm>
            <a:off x="571500" y="0"/>
            <a:ext cx="0" cy="6858000"/>
          </a:xfrm>
          <a:prstGeom prst="line">
            <a:avLst/>
          </a:prstGeom>
          <a:ln w="12700">
            <a:solidFill>
              <a:srgbClr val="ED7D31">
                <a:alpha val="55000"/>
              </a:srgbClr>
            </a:solidFill>
            <a:prstDash val="sysDot"/>
          </a:ln>
        </p:spPr>
        <p:style>
          <a:lnRef idx="1">
            <a:schemeClr val="accent1"/>
          </a:lnRef>
          <a:fillRef idx="0">
            <a:schemeClr val="accent1"/>
          </a:fillRef>
          <a:effectRef idx="0">
            <a:schemeClr val="accent1"/>
          </a:effectRef>
          <a:fontRef idx="minor">
            <a:schemeClr val="tx1"/>
          </a:fontRef>
        </p:style>
      </p:cxnSp>
      <p:sp>
        <p:nvSpPr>
          <p:cNvPr id="10" name="Marcador de contenido 2">
            <a:extLst>
              <a:ext uri="{FF2B5EF4-FFF2-40B4-BE49-F238E27FC236}">
                <a16:creationId xmlns:a16="http://schemas.microsoft.com/office/drawing/2014/main" id="{412C2C36-FCAF-954E-A79F-113200400F88}"/>
              </a:ext>
            </a:extLst>
          </p:cNvPr>
          <p:cNvSpPr txBox="1">
            <a:spLocks/>
          </p:cNvSpPr>
          <p:nvPr/>
        </p:nvSpPr>
        <p:spPr>
          <a:xfrm>
            <a:off x="838200" y="3429000"/>
            <a:ext cx="7019889" cy="2328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Once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you’ve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signed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up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with</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brokerage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you’ll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need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connect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bank</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account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Most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brokerages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offer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bank</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funding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through</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debit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cards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wire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transfers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Wire</a:t>
            </a:r>
            <a:r>
              <a:rPr lang="es-ES" sz="14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transfer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typically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cheapest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option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fund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account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it’s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free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Coinbase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Gemini</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50000"/>
              </a:lnSpc>
              <a:buNone/>
            </a:pPr>
            <a:endParaRPr lang="es-E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Elipse 7">
            <a:extLst>
              <a:ext uri="{FF2B5EF4-FFF2-40B4-BE49-F238E27FC236}">
                <a16:creationId xmlns:a16="http://schemas.microsoft.com/office/drawing/2014/main" id="{631F2EF5-ED1F-1A4F-A136-655F378C86F5}"/>
              </a:ext>
            </a:extLst>
          </p:cNvPr>
          <p:cNvSpPr/>
          <p:nvPr/>
        </p:nvSpPr>
        <p:spPr>
          <a:xfrm>
            <a:off x="10681989" y="-749965"/>
            <a:ext cx="2230179" cy="2230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Tarjeta 8">
            <a:extLst>
              <a:ext uri="{FF2B5EF4-FFF2-40B4-BE49-F238E27FC236}">
                <a16:creationId xmlns:a16="http://schemas.microsoft.com/office/drawing/2014/main" id="{C36DCE2A-BD3A-F84F-B2FA-334B7FB8BD92}"/>
              </a:ext>
            </a:extLst>
          </p:cNvPr>
          <p:cNvSpPr/>
          <p:nvPr/>
        </p:nvSpPr>
        <p:spPr>
          <a:xfrm>
            <a:off x="8671770" y="622649"/>
            <a:ext cx="2295678" cy="2333626"/>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6563F4D9-488B-E440-8C52-258FE5BB395B}"/>
              </a:ext>
            </a:extLst>
          </p:cNvPr>
          <p:cNvSpPr/>
          <p:nvPr/>
        </p:nvSpPr>
        <p:spPr>
          <a:xfrm>
            <a:off x="8041578" y="378808"/>
            <a:ext cx="487680" cy="487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9299DF51-8682-A045-A672-4FD9AA5240EA}"/>
              </a:ext>
            </a:extLst>
          </p:cNvPr>
          <p:cNvSpPr/>
          <p:nvPr/>
        </p:nvSpPr>
        <p:spPr>
          <a:xfrm>
            <a:off x="7681530" y="1232248"/>
            <a:ext cx="176561" cy="1765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áfico 12">
            <a:extLst>
              <a:ext uri="{FF2B5EF4-FFF2-40B4-BE49-F238E27FC236}">
                <a16:creationId xmlns:a16="http://schemas.microsoft.com/office/drawing/2014/main" id="{3FCD75CC-C0AC-AF47-828B-5C93EAC6D0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2243" y="1413493"/>
            <a:ext cx="824264" cy="824264"/>
          </a:xfrm>
          <a:prstGeom prst="rect">
            <a:avLst/>
          </a:prstGeom>
        </p:spPr>
      </p:pic>
    </p:spTree>
    <p:extLst>
      <p:ext uri="{BB962C8B-B14F-4D97-AF65-F5344CB8AC3E}">
        <p14:creationId xmlns:p14="http://schemas.microsoft.com/office/powerpoint/2010/main" val="94726052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Cryptocurrency Trading Steps</a:t>
            </a:r>
          </a:p>
        </p:txBody>
      </p:sp>
      <p:sp>
        <p:nvSpPr>
          <p:cNvPr id="5" name="Elipse 4">
            <a:extLst>
              <a:ext uri="{FF2B5EF4-FFF2-40B4-BE49-F238E27FC236}">
                <a16:creationId xmlns:a16="http://schemas.microsoft.com/office/drawing/2014/main" id="{1AB74EFB-F004-1E4D-B3E3-BA5CBDE5FDC0}"/>
              </a:ext>
            </a:extLst>
          </p:cNvPr>
          <p:cNvSpPr/>
          <p:nvPr/>
        </p:nvSpPr>
        <p:spPr>
          <a:xfrm>
            <a:off x="408984" y="1955402"/>
            <a:ext cx="334567" cy="334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contenido 2">
            <a:extLst>
              <a:ext uri="{FF2B5EF4-FFF2-40B4-BE49-F238E27FC236}">
                <a16:creationId xmlns:a16="http://schemas.microsoft.com/office/drawing/2014/main" id="{3C164DFB-6C04-0145-9AA5-37B3B2F717B6}"/>
              </a:ext>
            </a:extLst>
          </p:cNvPr>
          <p:cNvSpPr txBox="1">
            <a:spLocks/>
          </p:cNvSpPr>
          <p:nvPr/>
        </p:nvSpPr>
        <p:spPr>
          <a:xfrm>
            <a:off x="838200" y="1825625"/>
            <a:ext cx="6734169" cy="1214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4400" dirty="0" err="1">
                <a:solidFill>
                  <a:srgbClr val="DBA0FD"/>
                </a:solidFill>
                <a:latin typeface="Teko" panose="02000000000000000000" pitchFamily="2" charset="77"/>
                <a:ea typeface="Open Sans" panose="020B0606030504020204" pitchFamily="34" charset="0"/>
                <a:cs typeface="Teko" panose="02000000000000000000" pitchFamily="2" charset="77"/>
              </a:rPr>
              <a:t>Step</a:t>
            </a:r>
            <a:r>
              <a:rPr lang="es-ES" sz="4400" dirty="0">
                <a:solidFill>
                  <a:srgbClr val="DBA0FD"/>
                </a:solidFill>
                <a:latin typeface="Teko" panose="02000000000000000000" pitchFamily="2" charset="77"/>
                <a:ea typeface="Open Sans" panose="020B0606030504020204" pitchFamily="34" charset="0"/>
                <a:cs typeface="Teko" panose="02000000000000000000" pitchFamily="2" charset="77"/>
              </a:rPr>
              <a:t> 3</a:t>
            </a:r>
          </a:p>
          <a:p>
            <a:pPr marL="0" indent="0">
              <a:buNone/>
            </a:pPr>
            <a:r>
              <a:rPr lang="es-ES" sz="2400" dirty="0">
                <a:latin typeface="Open Sans" panose="020B0606030504020204" pitchFamily="34" charset="0"/>
                <a:ea typeface="Open Sans" panose="020B0606030504020204" pitchFamily="34" charset="0"/>
                <a:cs typeface="Open Sans" panose="020B0606030504020204" pitchFamily="34" charset="0"/>
              </a:rPr>
              <a:t> Pick a </a:t>
            </a:r>
            <a:r>
              <a:rPr lang="es-ES" sz="2400" dirty="0" err="1">
                <a:latin typeface="Open Sans" panose="020B0606030504020204" pitchFamily="34" charset="0"/>
                <a:ea typeface="Open Sans" panose="020B0606030504020204" pitchFamily="34" charset="0"/>
                <a:cs typeface="Open Sans" panose="020B0606030504020204" pitchFamily="34" charset="0"/>
              </a:rPr>
              <a:t>crypto</a:t>
            </a:r>
            <a:r>
              <a:rPr lang="es-ES" sz="2400" dirty="0">
                <a:latin typeface="Open Sans" panose="020B0606030504020204" pitchFamily="34" charset="0"/>
                <a:ea typeface="Open Sans" panose="020B0606030504020204" pitchFamily="34" charset="0"/>
                <a:cs typeface="Open Sans" panose="020B0606030504020204" pitchFamily="34" charset="0"/>
              </a:rPr>
              <a:t> to </a:t>
            </a:r>
            <a:r>
              <a:rPr lang="es-ES" sz="2400" dirty="0" err="1">
                <a:latin typeface="Open Sans" panose="020B0606030504020204" pitchFamily="34" charset="0"/>
                <a:ea typeface="Open Sans" panose="020B0606030504020204" pitchFamily="34" charset="0"/>
                <a:cs typeface="Open Sans" panose="020B0606030504020204" pitchFamily="34" charset="0"/>
              </a:rPr>
              <a:t>invest</a:t>
            </a:r>
            <a:r>
              <a:rPr lang="es-ES" sz="2400" dirty="0">
                <a:latin typeface="Open Sans" panose="020B0606030504020204" pitchFamily="34" charset="0"/>
                <a:ea typeface="Open Sans" panose="020B0606030504020204" pitchFamily="34" charset="0"/>
                <a:cs typeface="Open Sans" panose="020B0606030504020204" pitchFamily="34" charset="0"/>
              </a:rPr>
              <a:t> in.</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Conector recto 6">
            <a:extLst>
              <a:ext uri="{FF2B5EF4-FFF2-40B4-BE49-F238E27FC236}">
                <a16:creationId xmlns:a16="http://schemas.microsoft.com/office/drawing/2014/main" id="{F2A5176B-46D2-5C4F-9652-FB68D14B401E}"/>
              </a:ext>
            </a:extLst>
          </p:cNvPr>
          <p:cNvCxnSpPr>
            <a:cxnSpLocks/>
          </p:cNvCxnSpPr>
          <p:nvPr/>
        </p:nvCxnSpPr>
        <p:spPr>
          <a:xfrm>
            <a:off x="571500" y="0"/>
            <a:ext cx="0" cy="6858000"/>
          </a:xfrm>
          <a:prstGeom prst="line">
            <a:avLst/>
          </a:prstGeom>
          <a:ln w="12700">
            <a:solidFill>
              <a:srgbClr val="ED7D31">
                <a:alpha val="55000"/>
              </a:srgbClr>
            </a:solidFill>
            <a:prstDash val="sysDot"/>
          </a:ln>
        </p:spPr>
        <p:style>
          <a:lnRef idx="1">
            <a:schemeClr val="accent1"/>
          </a:lnRef>
          <a:fillRef idx="0">
            <a:schemeClr val="accent1"/>
          </a:fillRef>
          <a:effectRef idx="0">
            <a:schemeClr val="accent1"/>
          </a:effectRef>
          <a:fontRef idx="minor">
            <a:schemeClr val="tx1"/>
          </a:fontRef>
        </p:style>
      </p:cxnSp>
      <p:sp>
        <p:nvSpPr>
          <p:cNvPr id="8" name="Marcador de contenido 2">
            <a:extLst>
              <a:ext uri="{FF2B5EF4-FFF2-40B4-BE49-F238E27FC236}">
                <a16:creationId xmlns:a16="http://schemas.microsoft.com/office/drawing/2014/main" id="{1D16C4F1-E54B-0844-AAF3-09FF48F534D8}"/>
              </a:ext>
            </a:extLst>
          </p:cNvPr>
          <p:cNvSpPr txBox="1">
            <a:spLocks/>
          </p:cNvSpPr>
          <p:nvPr/>
        </p:nvSpPr>
        <p:spPr>
          <a:xfrm>
            <a:off x="838200" y="3429000"/>
            <a:ext cx="4729163" cy="2328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Most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active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traders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allocate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most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their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capital to </a:t>
            </a:r>
            <a:r>
              <a:rPr lang="es-ES" sz="14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Bitcoin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s-ES" sz="14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Ethereum</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These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move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more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predictably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than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smaller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altcoins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so trading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with</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technical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indicators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can be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easier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0" indent="0">
              <a:lnSpc>
                <a:spcPct val="150000"/>
              </a:lnSpc>
              <a:buNone/>
            </a:pPr>
            <a:endParaRPr lang="es-E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ador de contenido 2">
            <a:extLst>
              <a:ext uri="{FF2B5EF4-FFF2-40B4-BE49-F238E27FC236}">
                <a16:creationId xmlns:a16="http://schemas.microsoft.com/office/drawing/2014/main" id="{0F946FFD-3AD8-CA44-9491-72182314E067}"/>
              </a:ext>
            </a:extLst>
          </p:cNvPr>
          <p:cNvSpPr txBox="1">
            <a:spLocks/>
          </p:cNvSpPr>
          <p:nvPr/>
        </p:nvSpPr>
        <p:spPr>
          <a:xfrm>
            <a:off x="6367463" y="3429000"/>
            <a:ext cx="4729163" cy="2328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Many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traders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allocate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portion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their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capital to </a:t>
            </a:r>
            <a:r>
              <a:rPr lang="es-ES" sz="14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smaller</a:t>
            </a:r>
            <a:r>
              <a:rPr lang="es-ES" sz="14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a:t>
            </a:r>
            <a:r>
              <a:rPr lang="es-ES" sz="14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altcoins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Although</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small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mid-market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cap</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riskier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than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large-market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cap</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offer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higher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upside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potential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Many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small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altcoins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have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risen</a:t>
            </a:r>
            <a:r>
              <a:rPr lang="es-ES" sz="14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a:t>
            </a:r>
            <a:r>
              <a:rPr lang="es-ES" sz="1400" b="1" dirty="0" err="1">
                <a:solidFill>
                  <a:srgbClr val="ED7D31"/>
                </a:solidFill>
                <a:latin typeface="Open Sans" panose="020B0606030504020204" pitchFamily="34" charset="0"/>
                <a:ea typeface="Open Sans" panose="020B0606030504020204" pitchFamily="34" charset="0"/>
                <a:cs typeface="Open Sans" panose="020B0606030504020204" pitchFamily="34" charset="0"/>
              </a:rPr>
              <a:t>over</a:t>
            </a:r>
            <a:r>
              <a:rPr lang="es-ES" sz="1400" b="1" dirty="0">
                <a:solidFill>
                  <a:srgbClr val="ED7D31"/>
                </a:solidFill>
                <a:latin typeface="Open Sans" panose="020B0606030504020204" pitchFamily="34" charset="0"/>
                <a:ea typeface="Open Sans" panose="020B0606030504020204" pitchFamily="34" charset="0"/>
                <a:cs typeface="Open Sans" panose="020B0606030504020204" pitchFamily="34" charset="0"/>
              </a:rPr>
              <a:t> 1,000% </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in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matter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months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making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them</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attractive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investments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risk-tolerant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investors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50000"/>
              </a:lnSpc>
              <a:buNone/>
            </a:pPr>
            <a:endParaRPr lang="es-E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Elipse 8">
            <a:extLst>
              <a:ext uri="{FF2B5EF4-FFF2-40B4-BE49-F238E27FC236}">
                <a16:creationId xmlns:a16="http://schemas.microsoft.com/office/drawing/2014/main" id="{CE1D4560-261E-CA4A-BF10-C8FD8ACB35C2}"/>
              </a:ext>
            </a:extLst>
          </p:cNvPr>
          <p:cNvSpPr/>
          <p:nvPr/>
        </p:nvSpPr>
        <p:spPr>
          <a:xfrm>
            <a:off x="10681989" y="-749965"/>
            <a:ext cx="2230179" cy="2230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Tarjeta 10">
            <a:extLst>
              <a:ext uri="{FF2B5EF4-FFF2-40B4-BE49-F238E27FC236}">
                <a16:creationId xmlns:a16="http://schemas.microsoft.com/office/drawing/2014/main" id="{F7BF4AD7-42AD-1144-8912-D3B8943E2665}"/>
              </a:ext>
            </a:extLst>
          </p:cNvPr>
          <p:cNvSpPr/>
          <p:nvPr/>
        </p:nvSpPr>
        <p:spPr>
          <a:xfrm>
            <a:off x="8671770" y="622649"/>
            <a:ext cx="2295678" cy="2333626"/>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Elipse 11">
            <a:extLst>
              <a:ext uri="{FF2B5EF4-FFF2-40B4-BE49-F238E27FC236}">
                <a16:creationId xmlns:a16="http://schemas.microsoft.com/office/drawing/2014/main" id="{3BAE98AF-1055-6442-B35C-6699BB6B6B2D}"/>
              </a:ext>
            </a:extLst>
          </p:cNvPr>
          <p:cNvSpPr/>
          <p:nvPr/>
        </p:nvSpPr>
        <p:spPr>
          <a:xfrm>
            <a:off x="8041578" y="378808"/>
            <a:ext cx="487680" cy="487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5A8ED6BE-6EF5-B84C-B83D-620CA39EDCA6}"/>
              </a:ext>
            </a:extLst>
          </p:cNvPr>
          <p:cNvSpPr/>
          <p:nvPr/>
        </p:nvSpPr>
        <p:spPr>
          <a:xfrm>
            <a:off x="7681530" y="1232248"/>
            <a:ext cx="176561" cy="1765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a:extLst>
              <a:ext uri="{FF2B5EF4-FFF2-40B4-BE49-F238E27FC236}">
                <a16:creationId xmlns:a16="http://schemas.microsoft.com/office/drawing/2014/main" id="{0DA6EB70-C49B-4541-AC00-3CB278F92B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0360" y="1403230"/>
            <a:ext cx="844789" cy="844789"/>
          </a:xfrm>
          <a:prstGeom prst="rect">
            <a:avLst/>
          </a:prstGeom>
        </p:spPr>
      </p:pic>
    </p:spTree>
    <p:extLst>
      <p:ext uri="{BB962C8B-B14F-4D97-AF65-F5344CB8AC3E}">
        <p14:creationId xmlns:p14="http://schemas.microsoft.com/office/powerpoint/2010/main" val="320578966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Cryptocurrency Trading Steps</a:t>
            </a:r>
          </a:p>
        </p:txBody>
      </p:sp>
      <p:sp>
        <p:nvSpPr>
          <p:cNvPr id="5" name="Elipse 4">
            <a:extLst>
              <a:ext uri="{FF2B5EF4-FFF2-40B4-BE49-F238E27FC236}">
                <a16:creationId xmlns:a16="http://schemas.microsoft.com/office/drawing/2014/main" id="{3571F854-DD93-1145-BE08-F823CC0DB7DB}"/>
              </a:ext>
            </a:extLst>
          </p:cNvPr>
          <p:cNvSpPr/>
          <p:nvPr/>
        </p:nvSpPr>
        <p:spPr>
          <a:xfrm>
            <a:off x="408984" y="1955402"/>
            <a:ext cx="334567" cy="334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contenido 2">
            <a:extLst>
              <a:ext uri="{FF2B5EF4-FFF2-40B4-BE49-F238E27FC236}">
                <a16:creationId xmlns:a16="http://schemas.microsoft.com/office/drawing/2014/main" id="{2FEA03ED-1902-4344-A120-D27FB50F915B}"/>
              </a:ext>
            </a:extLst>
          </p:cNvPr>
          <p:cNvSpPr txBox="1">
            <a:spLocks/>
          </p:cNvSpPr>
          <p:nvPr/>
        </p:nvSpPr>
        <p:spPr>
          <a:xfrm>
            <a:off x="838200" y="1825625"/>
            <a:ext cx="6734169" cy="1214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4400" dirty="0" err="1">
                <a:solidFill>
                  <a:srgbClr val="DBA0FD"/>
                </a:solidFill>
                <a:latin typeface="Teko" panose="02000000000000000000" pitchFamily="2" charset="77"/>
                <a:ea typeface="Open Sans" panose="020B0606030504020204" pitchFamily="34" charset="0"/>
                <a:cs typeface="Teko" panose="02000000000000000000" pitchFamily="2" charset="77"/>
              </a:rPr>
              <a:t>Step</a:t>
            </a:r>
            <a:r>
              <a:rPr lang="es-ES" sz="4400" dirty="0">
                <a:solidFill>
                  <a:srgbClr val="DBA0FD"/>
                </a:solidFill>
                <a:latin typeface="Teko" panose="02000000000000000000" pitchFamily="2" charset="77"/>
                <a:ea typeface="Open Sans" panose="020B0606030504020204" pitchFamily="34" charset="0"/>
                <a:cs typeface="Teko" panose="02000000000000000000" pitchFamily="2" charset="77"/>
              </a:rPr>
              <a:t> 4</a:t>
            </a:r>
          </a:p>
          <a:p>
            <a:pPr marL="0" indent="0">
              <a:buNone/>
            </a:pPr>
            <a:r>
              <a:rPr lang="es-ES" sz="2400" dirty="0" err="1">
                <a:latin typeface="Open Sans" panose="020B0606030504020204" pitchFamily="34" charset="0"/>
                <a:ea typeface="Open Sans" panose="020B0606030504020204" pitchFamily="34" charset="0"/>
                <a:cs typeface="Open Sans" panose="020B0606030504020204" pitchFamily="34" charset="0"/>
              </a:rPr>
              <a:t>Choose</a:t>
            </a:r>
            <a:r>
              <a:rPr lang="es-ES" sz="2400" dirty="0">
                <a:latin typeface="Open Sans" panose="020B0606030504020204" pitchFamily="34" charset="0"/>
                <a:ea typeface="Open Sans" panose="020B0606030504020204" pitchFamily="34" charset="0"/>
                <a:cs typeface="Open Sans" panose="020B0606030504020204" pitchFamily="34" charset="0"/>
              </a:rPr>
              <a:t> a </a:t>
            </a:r>
            <a:r>
              <a:rPr lang="es-ES" sz="2400" dirty="0" err="1">
                <a:latin typeface="Open Sans" panose="020B0606030504020204" pitchFamily="34" charset="0"/>
                <a:ea typeface="Open Sans" panose="020B0606030504020204" pitchFamily="34" charset="0"/>
                <a:cs typeface="Open Sans" panose="020B0606030504020204" pitchFamily="34" charset="0"/>
              </a:rPr>
              <a:t>strategy</a:t>
            </a:r>
            <a:r>
              <a:rPr lang="es-ES" sz="2400" dirty="0">
                <a:latin typeface="Open Sans" panose="020B0606030504020204" pitchFamily="34" charset="0"/>
                <a:ea typeface="Open Sans" panose="020B0606030504020204" pitchFamily="34" charset="0"/>
                <a:cs typeface="Open Sans" panose="020B0606030504020204" pitchFamily="34" charset="0"/>
              </a:rPr>
              <a:t>.</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Conector recto 6">
            <a:extLst>
              <a:ext uri="{FF2B5EF4-FFF2-40B4-BE49-F238E27FC236}">
                <a16:creationId xmlns:a16="http://schemas.microsoft.com/office/drawing/2014/main" id="{6B80D150-6243-E04E-87CE-E3B682FB6DF8}"/>
              </a:ext>
            </a:extLst>
          </p:cNvPr>
          <p:cNvCxnSpPr>
            <a:cxnSpLocks/>
          </p:cNvCxnSpPr>
          <p:nvPr/>
        </p:nvCxnSpPr>
        <p:spPr>
          <a:xfrm>
            <a:off x="571500" y="0"/>
            <a:ext cx="0" cy="6858000"/>
          </a:xfrm>
          <a:prstGeom prst="line">
            <a:avLst/>
          </a:prstGeom>
          <a:ln w="12700">
            <a:solidFill>
              <a:srgbClr val="ED7D31">
                <a:alpha val="55000"/>
              </a:srgbClr>
            </a:solidFill>
            <a:prstDash val="sysDot"/>
          </a:ln>
        </p:spPr>
        <p:style>
          <a:lnRef idx="1">
            <a:schemeClr val="accent1"/>
          </a:lnRef>
          <a:fillRef idx="0">
            <a:schemeClr val="accent1"/>
          </a:fillRef>
          <a:effectRef idx="0">
            <a:schemeClr val="accent1"/>
          </a:effectRef>
          <a:fontRef idx="minor">
            <a:schemeClr val="tx1"/>
          </a:fontRef>
        </p:style>
      </p:cxnSp>
      <p:sp>
        <p:nvSpPr>
          <p:cNvPr id="8" name="Marcador de contenido 2">
            <a:extLst>
              <a:ext uri="{FF2B5EF4-FFF2-40B4-BE49-F238E27FC236}">
                <a16:creationId xmlns:a16="http://schemas.microsoft.com/office/drawing/2014/main" id="{814388E3-3341-D44E-B1F6-F3F327B8038F}"/>
              </a:ext>
            </a:extLst>
          </p:cNvPr>
          <p:cNvSpPr txBox="1">
            <a:spLocks/>
          </p:cNvSpPr>
          <p:nvPr/>
        </p:nvSpPr>
        <p:spPr>
          <a:xfrm>
            <a:off x="838200" y="3429000"/>
            <a:ext cx="4729163" cy="2328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Here are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plethora</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trading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indicators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choose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from</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most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traders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take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multiple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factors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into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consideration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when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buying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selling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If</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new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investing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want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consider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purchasing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trading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course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50000"/>
              </a:lnSpc>
              <a:buNone/>
            </a:pPr>
            <a:endParaRPr lang="es-E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Marcador de contenido 2">
            <a:extLst>
              <a:ext uri="{FF2B5EF4-FFF2-40B4-BE49-F238E27FC236}">
                <a16:creationId xmlns:a16="http://schemas.microsoft.com/office/drawing/2014/main" id="{1567C3B4-B12A-AA47-A7C6-E4942291EED7}"/>
              </a:ext>
            </a:extLst>
          </p:cNvPr>
          <p:cNvSpPr txBox="1">
            <a:spLocks/>
          </p:cNvSpPr>
          <p:nvPr/>
        </p:nvSpPr>
        <p:spPr>
          <a:xfrm>
            <a:off x="6496050" y="3429000"/>
            <a:ext cx="4729163" cy="2935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If</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experienced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trader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already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have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strategy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use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trade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stocks. Stock trading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strategies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also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commonly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used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cryptocurrencies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personal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favorite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trading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strategy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that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many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traders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use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Elliott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Wave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Theory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Elliott Wave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Theory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focuses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psychology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behind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market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sentiment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so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works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particularly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well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speculative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assets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like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cryptocurrencies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0" indent="0">
              <a:lnSpc>
                <a:spcPct val="150000"/>
              </a:lnSpc>
              <a:buNone/>
            </a:pPr>
            <a:endParaRPr lang="es-E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Elipse 8">
            <a:extLst>
              <a:ext uri="{FF2B5EF4-FFF2-40B4-BE49-F238E27FC236}">
                <a16:creationId xmlns:a16="http://schemas.microsoft.com/office/drawing/2014/main" id="{082F9635-BA3C-2742-AFE4-C0A1CE8030FD}"/>
              </a:ext>
            </a:extLst>
          </p:cNvPr>
          <p:cNvSpPr/>
          <p:nvPr/>
        </p:nvSpPr>
        <p:spPr>
          <a:xfrm>
            <a:off x="10681989" y="-749965"/>
            <a:ext cx="2230179" cy="2230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Tarjeta 9">
            <a:extLst>
              <a:ext uri="{FF2B5EF4-FFF2-40B4-BE49-F238E27FC236}">
                <a16:creationId xmlns:a16="http://schemas.microsoft.com/office/drawing/2014/main" id="{7CAC6282-DAFE-744A-8187-136E23622981}"/>
              </a:ext>
            </a:extLst>
          </p:cNvPr>
          <p:cNvSpPr/>
          <p:nvPr/>
        </p:nvSpPr>
        <p:spPr>
          <a:xfrm>
            <a:off x="8671770" y="622649"/>
            <a:ext cx="2295678" cy="2333626"/>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Elipse 11">
            <a:extLst>
              <a:ext uri="{FF2B5EF4-FFF2-40B4-BE49-F238E27FC236}">
                <a16:creationId xmlns:a16="http://schemas.microsoft.com/office/drawing/2014/main" id="{F4823E3B-F63D-C84D-95A5-1FDD141EC4B7}"/>
              </a:ext>
            </a:extLst>
          </p:cNvPr>
          <p:cNvSpPr/>
          <p:nvPr/>
        </p:nvSpPr>
        <p:spPr>
          <a:xfrm>
            <a:off x="8041578" y="378808"/>
            <a:ext cx="487680" cy="487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F5A06A16-937A-524B-B0F4-6F622A4CBEC7}"/>
              </a:ext>
            </a:extLst>
          </p:cNvPr>
          <p:cNvSpPr/>
          <p:nvPr/>
        </p:nvSpPr>
        <p:spPr>
          <a:xfrm>
            <a:off x="7681530" y="1232248"/>
            <a:ext cx="176561" cy="1765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Gráfico 14">
            <a:extLst>
              <a:ext uri="{FF2B5EF4-FFF2-40B4-BE49-F238E27FC236}">
                <a16:creationId xmlns:a16="http://schemas.microsoft.com/office/drawing/2014/main" id="{2A9E378E-9DF0-124F-852C-F42E59B0A6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4896" y="1480339"/>
            <a:ext cx="696722" cy="696722"/>
          </a:xfrm>
          <a:prstGeom prst="rect">
            <a:avLst/>
          </a:prstGeom>
        </p:spPr>
      </p:pic>
    </p:spTree>
    <p:extLst>
      <p:ext uri="{BB962C8B-B14F-4D97-AF65-F5344CB8AC3E}">
        <p14:creationId xmlns:p14="http://schemas.microsoft.com/office/powerpoint/2010/main" val="342079748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Cryptocurrency Trading Steps</a:t>
            </a:r>
          </a:p>
        </p:txBody>
      </p:sp>
      <p:sp>
        <p:nvSpPr>
          <p:cNvPr id="5" name="Elipse 4">
            <a:extLst>
              <a:ext uri="{FF2B5EF4-FFF2-40B4-BE49-F238E27FC236}">
                <a16:creationId xmlns:a16="http://schemas.microsoft.com/office/drawing/2014/main" id="{8E7059AF-D1EB-7846-9397-0FDF81FE34F5}"/>
              </a:ext>
            </a:extLst>
          </p:cNvPr>
          <p:cNvSpPr/>
          <p:nvPr/>
        </p:nvSpPr>
        <p:spPr>
          <a:xfrm>
            <a:off x="408984" y="1955402"/>
            <a:ext cx="334567" cy="334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contenido 2">
            <a:extLst>
              <a:ext uri="{FF2B5EF4-FFF2-40B4-BE49-F238E27FC236}">
                <a16:creationId xmlns:a16="http://schemas.microsoft.com/office/drawing/2014/main" id="{56EB6096-23B1-0F4C-B48A-4C5661D53B72}"/>
              </a:ext>
            </a:extLst>
          </p:cNvPr>
          <p:cNvSpPr txBox="1">
            <a:spLocks/>
          </p:cNvSpPr>
          <p:nvPr/>
        </p:nvSpPr>
        <p:spPr>
          <a:xfrm>
            <a:off x="838200" y="1825625"/>
            <a:ext cx="6734169" cy="1214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4400" dirty="0" err="1">
                <a:solidFill>
                  <a:srgbClr val="DBA0FD"/>
                </a:solidFill>
                <a:latin typeface="Teko" panose="02000000000000000000" pitchFamily="2" charset="77"/>
                <a:ea typeface="Open Sans" panose="020B0606030504020204" pitchFamily="34" charset="0"/>
                <a:cs typeface="Teko" panose="02000000000000000000" pitchFamily="2" charset="77"/>
              </a:rPr>
              <a:t>Step</a:t>
            </a:r>
            <a:r>
              <a:rPr lang="es-ES" sz="4400" dirty="0">
                <a:solidFill>
                  <a:srgbClr val="DBA0FD"/>
                </a:solidFill>
                <a:latin typeface="Teko" panose="02000000000000000000" pitchFamily="2" charset="77"/>
                <a:ea typeface="Open Sans" panose="020B0606030504020204" pitchFamily="34" charset="0"/>
                <a:cs typeface="Teko" panose="02000000000000000000" pitchFamily="2" charset="77"/>
              </a:rPr>
              <a:t> 5</a:t>
            </a:r>
          </a:p>
          <a:p>
            <a:pPr marL="0" indent="0">
              <a:buNone/>
            </a:pPr>
            <a:r>
              <a:rPr lang="es-ES" sz="2400" dirty="0">
                <a:latin typeface="Open Sans" panose="020B0606030504020204" pitchFamily="34" charset="0"/>
                <a:ea typeface="Open Sans" panose="020B0606030504020204" pitchFamily="34" charset="0"/>
                <a:cs typeface="Open Sans" panose="020B0606030504020204" pitchFamily="34" charset="0"/>
              </a:rPr>
              <a:t>Store </a:t>
            </a:r>
            <a:r>
              <a:rPr lang="es-ES" sz="2400" dirty="0" err="1">
                <a:latin typeface="Open Sans" panose="020B0606030504020204" pitchFamily="34" charset="0"/>
                <a:ea typeface="Open Sans" panose="020B0606030504020204" pitchFamily="34" charset="0"/>
                <a:cs typeface="Open Sans" panose="020B0606030504020204" pitchFamily="34" charset="0"/>
              </a:rPr>
              <a:t>your</a:t>
            </a:r>
            <a:r>
              <a:rPr lang="es-ES" sz="2400" dirty="0">
                <a:latin typeface="Open Sans" panose="020B0606030504020204" pitchFamily="34" charset="0"/>
                <a:ea typeface="Open Sans" panose="020B0606030504020204" pitchFamily="34" charset="0"/>
                <a:cs typeface="Open Sans" panose="020B0606030504020204" pitchFamily="34" charset="0"/>
              </a:rPr>
              <a:t> </a:t>
            </a:r>
            <a:r>
              <a:rPr lang="es-ES" sz="2400" dirty="0" err="1">
                <a:latin typeface="Open Sans" panose="020B0606030504020204" pitchFamily="34" charset="0"/>
                <a:ea typeface="Open Sans" panose="020B0606030504020204" pitchFamily="34" charset="0"/>
                <a:cs typeface="Open Sans" panose="020B0606030504020204" pitchFamily="34" charset="0"/>
              </a:rPr>
              <a:t>cryptocurrency</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Conector recto 6">
            <a:extLst>
              <a:ext uri="{FF2B5EF4-FFF2-40B4-BE49-F238E27FC236}">
                <a16:creationId xmlns:a16="http://schemas.microsoft.com/office/drawing/2014/main" id="{92627181-76A8-D543-8F53-6C757A169066}"/>
              </a:ext>
            </a:extLst>
          </p:cNvPr>
          <p:cNvCxnSpPr>
            <a:cxnSpLocks/>
          </p:cNvCxnSpPr>
          <p:nvPr/>
        </p:nvCxnSpPr>
        <p:spPr>
          <a:xfrm>
            <a:off x="571500" y="0"/>
            <a:ext cx="0" cy="6858000"/>
          </a:xfrm>
          <a:prstGeom prst="line">
            <a:avLst/>
          </a:prstGeom>
          <a:ln w="12700">
            <a:solidFill>
              <a:srgbClr val="ED7D31">
                <a:alpha val="55000"/>
              </a:srgbClr>
            </a:solidFill>
            <a:prstDash val="sysDot"/>
          </a:ln>
        </p:spPr>
        <p:style>
          <a:lnRef idx="1">
            <a:schemeClr val="accent1"/>
          </a:lnRef>
          <a:fillRef idx="0">
            <a:schemeClr val="accent1"/>
          </a:fillRef>
          <a:effectRef idx="0">
            <a:schemeClr val="accent1"/>
          </a:effectRef>
          <a:fontRef idx="minor">
            <a:schemeClr val="tx1"/>
          </a:fontRef>
        </p:style>
      </p:cxnSp>
      <p:sp>
        <p:nvSpPr>
          <p:cNvPr id="8" name="Marcador de contenido 2">
            <a:extLst>
              <a:ext uri="{FF2B5EF4-FFF2-40B4-BE49-F238E27FC236}">
                <a16:creationId xmlns:a16="http://schemas.microsoft.com/office/drawing/2014/main" id="{F33345A9-0126-F340-9625-D1305E008CBD}"/>
              </a:ext>
            </a:extLst>
          </p:cNvPr>
          <p:cNvSpPr txBox="1">
            <a:spLocks/>
          </p:cNvSpPr>
          <p:nvPr/>
        </p:nvSpPr>
        <p:spPr>
          <a:xfrm>
            <a:off x="838200" y="3429000"/>
            <a:ext cx="4729163" cy="2328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If</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actively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trading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you’ll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have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store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funds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exchange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have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access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them</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If</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buying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hold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mid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term</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should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get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wallet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50000"/>
              </a:lnSpc>
              <a:buNone/>
            </a:pPr>
            <a:endParaRPr lang="es-E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ador de contenido 2">
            <a:extLst>
              <a:ext uri="{FF2B5EF4-FFF2-40B4-BE49-F238E27FC236}">
                <a16:creationId xmlns:a16="http://schemas.microsoft.com/office/drawing/2014/main" id="{CFE3B88F-CB78-B54A-B691-EB186E9A6760}"/>
              </a:ext>
            </a:extLst>
          </p:cNvPr>
          <p:cNvSpPr txBox="1">
            <a:spLocks/>
          </p:cNvSpPr>
          <p:nvPr/>
        </p:nvSpPr>
        <p:spPr>
          <a:xfrm>
            <a:off x="6227064" y="3429000"/>
            <a:ext cx="4729163" cy="2813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wallets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come as software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wallets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hardware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wallets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Both</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secure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hardware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wallets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offer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best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security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as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store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physical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device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offline.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Ledger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great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hardware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wallet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brand</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many</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investors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trust to store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their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assets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If</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you’re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looking</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for</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 software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wallet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there</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are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several</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options</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on</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iOS, Google Chrome and Android </a:t>
            </a:r>
            <a:r>
              <a:rPr lang="es-E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that</a:t>
            </a:r>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are free to use.</a:t>
            </a:r>
          </a:p>
          <a:p>
            <a:pPr marL="0" indent="0">
              <a:lnSpc>
                <a:spcPct val="150000"/>
              </a:lnSpc>
              <a:buNone/>
            </a:pPr>
            <a:endParaRPr lang="es-E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Elipse 11">
            <a:extLst>
              <a:ext uri="{FF2B5EF4-FFF2-40B4-BE49-F238E27FC236}">
                <a16:creationId xmlns:a16="http://schemas.microsoft.com/office/drawing/2014/main" id="{EF811F43-E106-2246-8DF5-43C4DF5DED2C}"/>
              </a:ext>
            </a:extLst>
          </p:cNvPr>
          <p:cNvSpPr/>
          <p:nvPr/>
        </p:nvSpPr>
        <p:spPr>
          <a:xfrm>
            <a:off x="10681989" y="-749965"/>
            <a:ext cx="2230179" cy="2230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Tarjeta 12">
            <a:extLst>
              <a:ext uri="{FF2B5EF4-FFF2-40B4-BE49-F238E27FC236}">
                <a16:creationId xmlns:a16="http://schemas.microsoft.com/office/drawing/2014/main" id="{93675F4B-9DA2-9143-9943-810312BC3045}"/>
              </a:ext>
            </a:extLst>
          </p:cNvPr>
          <p:cNvSpPr/>
          <p:nvPr/>
        </p:nvSpPr>
        <p:spPr>
          <a:xfrm>
            <a:off x="8671770" y="622649"/>
            <a:ext cx="2295678" cy="2333626"/>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Elipse 13">
            <a:extLst>
              <a:ext uri="{FF2B5EF4-FFF2-40B4-BE49-F238E27FC236}">
                <a16:creationId xmlns:a16="http://schemas.microsoft.com/office/drawing/2014/main" id="{5EBD8C39-CE62-0F45-A884-D0AC76915150}"/>
              </a:ext>
            </a:extLst>
          </p:cNvPr>
          <p:cNvSpPr/>
          <p:nvPr/>
        </p:nvSpPr>
        <p:spPr>
          <a:xfrm>
            <a:off x="8041578" y="378808"/>
            <a:ext cx="487680" cy="487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61DF3AD2-6EA1-014B-A54D-D36E3133277E}"/>
              </a:ext>
            </a:extLst>
          </p:cNvPr>
          <p:cNvSpPr/>
          <p:nvPr/>
        </p:nvSpPr>
        <p:spPr>
          <a:xfrm>
            <a:off x="7681530" y="1232248"/>
            <a:ext cx="176561" cy="1765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Gráfico 16">
            <a:extLst>
              <a:ext uri="{FF2B5EF4-FFF2-40B4-BE49-F238E27FC236}">
                <a16:creationId xmlns:a16="http://schemas.microsoft.com/office/drawing/2014/main" id="{CBB1FCDE-AF4E-CE4E-AC98-9CA0E2395D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57998" y="1347824"/>
            <a:ext cx="917151" cy="917151"/>
          </a:xfrm>
          <a:prstGeom prst="rect">
            <a:avLst/>
          </a:prstGeom>
        </p:spPr>
      </p:pic>
    </p:spTree>
    <p:extLst>
      <p:ext uri="{BB962C8B-B14F-4D97-AF65-F5344CB8AC3E}">
        <p14:creationId xmlns:p14="http://schemas.microsoft.com/office/powerpoint/2010/main" val="240908184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4FA11-3332-4E05-8419-A80AD316DAA5}"/>
              </a:ext>
            </a:extLst>
          </p:cNvPr>
          <p:cNvSpPr>
            <a:spLocks noGrp="1"/>
          </p:cNvSpPr>
          <p:nvPr>
            <p:ph type="title"/>
          </p:nvPr>
        </p:nvSpPr>
        <p:spPr/>
        <p:txBody>
          <a:bodyPr/>
          <a:lstStyle/>
          <a:p>
            <a:r>
              <a:rPr lang="es-ES" dirty="0" err="1"/>
              <a:t>Cryptocurrency</a:t>
            </a:r>
            <a:r>
              <a:rPr lang="es-ES" dirty="0"/>
              <a:t> </a:t>
            </a:r>
            <a:r>
              <a:rPr lang="es-ES" dirty="0" err="1"/>
              <a:t>Application</a:t>
            </a:r>
            <a:r>
              <a:rPr lang="es-ES" dirty="0"/>
              <a:t> in </a:t>
            </a:r>
            <a:r>
              <a:rPr lang="es-ES" dirty="0" err="1"/>
              <a:t>present</a:t>
            </a:r>
            <a:r>
              <a:rPr lang="es-ES" dirty="0"/>
              <a:t> Date</a:t>
            </a:r>
            <a:br>
              <a:rPr lang="es-ES" dirty="0">
                <a:solidFill>
                  <a:schemeClr val="bg1"/>
                </a:solidFill>
                <a:latin typeface="Teko Light" panose="02000000000000000000" pitchFamily="2" charset="77"/>
                <a:cs typeface="Teko Light" panose="02000000000000000000" pitchFamily="2" charset="77"/>
              </a:rPr>
            </a:br>
            <a:endParaRPr lang="en-US" dirty="0"/>
          </a:p>
        </p:txBody>
      </p:sp>
      <p:sp>
        <p:nvSpPr>
          <p:cNvPr id="3" name="Content Placeholder 2">
            <a:extLst>
              <a:ext uri="{FF2B5EF4-FFF2-40B4-BE49-F238E27FC236}">
                <a16:creationId xmlns:a16="http://schemas.microsoft.com/office/drawing/2014/main" id="{38CDD770-9BE6-4580-AB70-36AA19B7D6FF}"/>
              </a:ext>
            </a:extLst>
          </p:cNvPr>
          <p:cNvSpPr>
            <a:spLocks noGrp="1"/>
          </p:cNvSpPr>
          <p:nvPr>
            <p:ph idx="1"/>
          </p:nvPr>
        </p:nvSpPr>
        <p:spPr>
          <a:xfrm>
            <a:off x="5047086" y="1530220"/>
            <a:ext cx="6610545" cy="5327780"/>
          </a:xfrm>
        </p:spPr>
        <p:txBody>
          <a:bodyPr>
            <a:normAutofit/>
          </a:bodyPr>
          <a:lstStyle/>
          <a:p>
            <a:r>
              <a:rPr lang="en-GB" sz="2000" b="1" dirty="0">
                <a:solidFill>
                  <a:srgbClr val="FFC000"/>
                </a:solidFill>
              </a:rPr>
              <a:t>Digital Payments</a:t>
            </a:r>
            <a:r>
              <a:rPr lang="en-GB" sz="2000" b="1" dirty="0"/>
              <a:t>: </a:t>
            </a:r>
            <a:r>
              <a:rPr lang="en-GB" sz="1600" dirty="0"/>
              <a:t>Cryptocurrencies can be used as a medium of exchange for goods and services, just like traditional fiat currencies. This allows for fast and secure digital transactions without the need for intermediaries.</a:t>
            </a:r>
          </a:p>
          <a:p>
            <a:r>
              <a:rPr lang="en-GB" sz="2000" b="1" dirty="0">
                <a:solidFill>
                  <a:srgbClr val="FFC000"/>
                </a:solidFill>
              </a:rPr>
              <a:t>Store of Value</a:t>
            </a:r>
            <a:r>
              <a:rPr lang="en-GB" sz="2000" b="1" dirty="0"/>
              <a:t>: </a:t>
            </a:r>
            <a:r>
              <a:rPr lang="en-GB" sz="1600" dirty="0"/>
              <a:t>Cryptocurrencies, especially Bitcoin, are often used as a store of value or investment. Their decentralized nature and finite supply have made them an attractive option for investors seeking to diversify their portfolios.</a:t>
            </a:r>
          </a:p>
          <a:p>
            <a:r>
              <a:rPr lang="en-GB" sz="2000" b="1" dirty="0">
                <a:solidFill>
                  <a:srgbClr val="FFC000"/>
                </a:solidFill>
              </a:rPr>
              <a:t>Remittances</a:t>
            </a:r>
            <a:r>
              <a:rPr lang="en-GB" sz="2000" b="1" dirty="0"/>
              <a:t>: </a:t>
            </a:r>
            <a:r>
              <a:rPr lang="en-GB" sz="1600" dirty="0"/>
              <a:t>Cryptocurrencies are being used as a means to send money across borders, bypassing traditional intermediaries such as banks. This can help reduce the cost and time required for remittances and provide financial services to those who may not have access to traditional banking.</a:t>
            </a:r>
          </a:p>
          <a:p>
            <a:r>
              <a:rPr lang="en-GB" sz="2000" b="1" dirty="0">
                <a:solidFill>
                  <a:srgbClr val="FFC000"/>
                </a:solidFill>
              </a:rPr>
              <a:t>Online Gaming</a:t>
            </a:r>
            <a:r>
              <a:rPr lang="en-GB" sz="2000" b="1" dirty="0"/>
              <a:t>: </a:t>
            </a:r>
            <a:r>
              <a:rPr lang="en-GB" sz="1600" dirty="0"/>
              <a:t>Cryptocurrencies are increasingly being used in online gaming and gambling platforms as a way to securely and quickly transfer funds.</a:t>
            </a:r>
          </a:p>
          <a:p>
            <a:endParaRPr lang="en-US" sz="1600" dirty="0"/>
          </a:p>
        </p:txBody>
      </p:sp>
      <p:pic>
        <p:nvPicPr>
          <p:cNvPr id="5" name="Picture 4">
            <a:extLst>
              <a:ext uri="{FF2B5EF4-FFF2-40B4-BE49-F238E27FC236}">
                <a16:creationId xmlns:a16="http://schemas.microsoft.com/office/drawing/2014/main" id="{98A9020E-07BE-488B-8390-637FEB7AA36A}"/>
              </a:ext>
            </a:extLst>
          </p:cNvPr>
          <p:cNvPicPr>
            <a:picLocks noChangeAspect="1"/>
          </p:cNvPicPr>
          <p:nvPr/>
        </p:nvPicPr>
        <p:blipFill>
          <a:blip r:embed="rId2"/>
          <a:stretch>
            <a:fillRect/>
          </a:stretch>
        </p:blipFill>
        <p:spPr>
          <a:xfrm>
            <a:off x="884854" y="2467022"/>
            <a:ext cx="3668486" cy="1690689"/>
          </a:xfrm>
          <a:prstGeom prst="rect">
            <a:avLst/>
          </a:prstGeom>
        </p:spPr>
      </p:pic>
      <p:pic>
        <p:nvPicPr>
          <p:cNvPr id="7" name="Picture 6">
            <a:extLst>
              <a:ext uri="{FF2B5EF4-FFF2-40B4-BE49-F238E27FC236}">
                <a16:creationId xmlns:a16="http://schemas.microsoft.com/office/drawing/2014/main" id="{C7AD1FB2-FF2D-4ECE-9EDD-56CD5C17E727}"/>
              </a:ext>
            </a:extLst>
          </p:cNvPr>
          <p:cNvPicPr>
            <a:picLocks noChangeAspect="1"/>
          </p:cNvPicPr>
          <p:nvPr/>
        </p:nvPicPr>
        <p:blipFill>
          <a:blip r:embed="rId3"/>
          <a:stretch>
            <a:fillRect/>
          </a:stretch>
        </p:blipFill>
        <p:spPr>
          <a:xfrm>
            <a:off x="391108" y="3545633"/>
            <a:ext cx="2547257" cy="1690688"/>
          </a:xfrm>
          <a:prstGeom prst="rect">
            <a:avLst/>
          </a:prstGeom>
        </p:spPr>
      </p:pic>
      <p:pic>
        <p:nvPicPr>
          <p:cNvPr id="9" name="Picture 8">
            <a:extLst>
              <a:ext uri="{FF2B5EF4-FFF2-40B4-BE49-F238E27FC236}">
                <a16:creationId xmlns:a16="http://schemas.microsoft.com/office/drawing/2014/main" id="{1B128CB4-80F3-4ED4-A417-F52D23837883}"/>
              </a:ext>
            </a:extLst>
          </p:cNvPr>
          <p:cNvPicPr>
            <a:picLocks noChangeAspect="1"/>
          </p:cNvPicPr>
          <p:nvPr/>
        </p:nvPicPr>
        <p:blipFill>
          <a:blip r:embed="rId4"/>
          <a:stretch>
            <a:fillRect/>
          </a:stretch>
        </p:blipFill>
        <p:spPr>
          <a:xfrm>
            <a:off x="2519266" y="4104495"/>
            <a:ext cx="2276670" cy="1743075"/>
          </a:xfrm>
          <a:prstGeom prst="rect">
            <a:avLst/>
          </a:prstGeom>
        </p:spPr>
      </p:pic>
    </p:spTree>
    <p:extLst>
      <p:ext uri="{BB962C8B-B14F-4D97-AF65-F5344CB8AC3E}">
        <p14:creationId xmlns:p14="http://schemas.microsoft.com/office/powerpoint/2010/main" val="21767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32F72AC-0D3D-CA46-A614-522B41A00F90}"/>
              </a:ext>
            </a:extLst>
          </p:cNvPr>
          <p:cNvSpPr txBox="1">
            <a:spLocks/>
          </p:cNvSpPr>
          <p:nvPr/>
        </p:nvSpPr>
        <p:spPr>
          <a:xfrm>
            <a:off x="1678482" y="1975896"/>
            <a:ext cx="5336467" cy="21034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DBA0FD"/>
                </a:solidFill>
                <a:latin typeface="Teko" panose="02000000000000000000" pitchFamily="2" charset="77"/>
                <a:ea typeface="+mj-ea"/>
                <a:cs typeface="Teko" panose="02000000000000000000" pitchFamily="2" charset="77"/>
              </a:defRPr>
            </a:lvl1pPr>
          </a:lstStyle>
          <a:p>
            <a:r>
              <a:rPr lang="es-ES" sz="9600" dirty="0" err="1">
                <a:latin typeface="Teko Medium" panose="02000000000000000000" pitchFamily="2" charset="77"/>
                <a:cs typeface="Teko Medium" panose="02000000000000000000" pitchFamily="2" charset="77"/>
              </a:rPr>
              <a:t>Thank</a:t>
            </a:r>
            <a:r>
              <a:rPr lang="es-ES" sz="9600" dirty="0">
                <a:latin typeface="Teko Medium" panose="02000000000000000000" pitchFamily="2" charset="77"/>
                <a:cs typeface="Teko Medium" panose="02000000000000000000" pitchFamily="2" charset="77"/>
              </a:rPr>
              <a:t> </a:t>
            </a:r>
            <a:r>
              <a:rPr lang="es-ES" sz="9600" dirty="0" err="1">
                <a:latin typeface="Teko Medium" panose="02000000000000000000" pitchFamily="2" charset="77"/>
                <a:cs typeface="Teko Medium" panose="02000000000000000000" pitchFamily="2" charset="77"/>
              </a:rPr>
              <a:t>You</a:t>
            </a:r>
            <a:r>
              <a:rPr lang="es-ES" sz="9600" dirty="0">
                <a:latin typeface="Teko Medium" panose="02000000000000000000" pitchFamily="2" charset="77"/>
                <a:cs typeface="Teko Medium" panose="02000000000000000000" pitchFamily="2" charset="77"/>
              </a:rPr>
              <a:t>!</a:t>
            </a:r>
          </a:p>
        </p:txBody>
      </p:sp>
      <p:sp>
        <p:nvSpPr>
          <p:cNvPr id="6" name="Tarjeta 5">
            <a:extLst>
              <a:ext uri="{FF2B5EF4-FFF2-40B4-BE49-F238E27FC236}">
                <a16:creationId xmlns:a16="http://schemas.microsoft.com/office/drawing/2014/main" id="{0B3781F5-5D05-E449-8AF1-AF7D3F798C92}"/>
              </a:ext>
            </a:extLst>
          </p:cNvPr>
          <p:cNvSpPr/>
          <p:nvPr/>
        </p:nvSpPr>
        <p:spPr>
          <a:xfrm>
            <a:off x="585786" y="1247857"/>
            <a:ext cx="7185575" cy="4082009"/>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0FA627F2-E405-F94D-BAE9-F703E44FB48C}"/>
              </a:ext>
            </a:extLst>
          </p:cNvPr>
          <p:cNvSpPr/>
          <p:nvPr/>
        </p:nvSpPr>
        <p:spPr>
          <a:xfrm>
            <a:off x="801142" y="1098556"/>
            <a:ext cx="877340" cy="8773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8F76A640-9E65-DC45-9B82-520AFCDBC514}"/>
              </a:ext>
            </a:extLst>
          </p:cNvPr>
          <p:cNvSpPr/>
          <p:nvPr/>
        </p:nvSpPr>
        <p:spPr>
          <a:xfrm>
            <a:off x="2034888" y="576566"/>
            <a:ext cx="257741" cy="2577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DAD45C5A-2DA7-714D-9AAC-08083F6495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0395" y="919039"/>
            <a:ext cx="6970219" cy="4421733"/>
          </a:xfrm>
          <a:prstGeom prst="rect">
            <a:avLst/>
          </a:prstGeom>
        </p:spPr>
      </p:pic>
      <p:sp>
        <p:nvSpPr>
          <p:cNvPr id="16" name="Marcador de contenido 2">
            <a:extLst>
              <a:ext uri="{FF2B5EF4-FFF2-40B4-BE49-F238E27FC236}">
                <a16:creationId xmlns:a16="http://schemas.microsoft.com/office/drawing/2014/main" id="{C94E96F1-C723-5042-8900-A023140A4E6D}"/>
              </a:ext>
            </a:extLst>
          </p:cNvPr>
          <p:cNvSpPr>
            <a:spLocks noGrp="1"/>
          </p:cNvSpPr>
          <p:nvPr>
            <p:ph idx="1"/>
          </p:nvPr>
        </p:nvSpPr>
        <p:spPr>
          <a:xfrm>
            <a:off x="1799414" y="3609695"/>
            <a:ext cx="4337530" cy="760413"/>
          </a:xfrm>
        </p:spPr>
        <p:txBody>
          <a:bodyPr>
            <a:normAutofit/>
          </a:bodyPr>
          <a:lstStyle/>
          <a:p>
            <a:pPr marL="0" indent="0">
              <a:lnSpc>
                <a:spcPct val="150000"/>
              </a:lnSpc>
              <a:buNone/>
            </a:pPr>
            <a:r>
              <a:rPr lang="es-ES" sz="1800" dirty="0">
                <a:latin typeface="Open Sans" panose="020B0606030504020204" pitchFamily="34" charset="0"/>
                <a:ea typeface="Open Sans" panose="020B0606030504020204" pitchFamily="34" charset="0"/>
                <a:cs typeface="Open Sans" panose="020B0606030504020204" pitchFamily="34" charset="0"/>
              </a:rPr>
              <a:t>A </a:t>
            </a:r>
            <a:r>
              <a:rPr lang="es-ES" sz="1800" dirty="0" err="1">
                <a:latin typeface="Open Sans" panose="020B0606030504020204" pitchFamily="34" charset="0"/>
                <a:ea typeface="Open Sans" panose="020B0606030504020204" pitchFamily="34" charset="0"/>
                <a:cs typeface="Open Sans" panose="020B0606030504020204" pitchFamily="34" charset="0"/>
              </a:rPr>
              <a:t>presentation</a:t>
            </a:r>
            <a:r>
              <a:rPr lang="es-ES" sz="1800" dirty="0">
                <a:latin typeface="Open Sans" panose="020B0606030504020204" pitchFamily="34" charset="0"/>
                <a:ea typeface="Open Sans" panose="020B0606030504020204" pitchFamily="34" charset="0"/>
                <a:cs typeface="Open Sans" panose="020B0606030504020204" pitchFamily="34" charset="0"/>
              </a:rPr>
              <a:t> by: </a:t>
            </a:r>
            <a:r>
              <a:rPr lang="es-ES" sz="1800" b="1" dirty="0">
                <a:latin typeface="Open Sans" panose="020B0606030504020204" pitchFamily="34" charset="0"/>
                <a:ea typeface="Open Sans" panose="020B0606030504020204" pitchFamily="34" charset="0"/>
                <a:cs typeface="Open Sans" panose="020B0606030504020204" pitchFamily="34" charset="0"/>
              </a:rPr>
              <a:t>Group_01</a:t>
            </a:r>
          </a:p>
        </p:txBody>
      </p:sp>
    </p:spTree>
    <p:extLst>
      <p:ext uri="{BB962C8B-B14F-4D97-AF65-F5344CB8AC3E}">
        <p14:creationId xmlns:p14="http://schemas.microsoft.com/office/powerpoint/2010/main" val="89992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1447"/>
        </a:solidFill>
        <a:effectLst/>
      </p:bgPr>
    </p:bg>
    <p:spTree>
      <p:nvGrpSpPr>
        <p:cNvPr id="1" name=""/>
        <p:cNvGrpSpPr/>
        <p:nvPr/>
      </p:nvGrpSpPr>
      <p:grpSpPr>
        <a:xfrm>
          <a:off x="0" y="0"/>
          <a:ext cx="0" cy="0"/>
          <a:chOff x="0" y="0"/>
          <a:chExt cx="0" cy="0"/>
        </a:xfrm>
      </p:grpSpPr>
      <p:sp>
        <p:nvSpPr>
          <p:cNvPr id="14" name="Tarjeta 13">
            <a:extLst>
              <a:ext uri="{FF2B5EF4-FFF2-40B4-BE49-F238E27FC236}">
                <a16:creationId xmlns:a16="http://schemas.microsoft.com/office/drawing/2014/main" id="{577D4EC0-BD55-5241-8EDF-11A5B37D92FE}"/>
              </a:ext>
            </a:extLst>
          </p:cNvPr>
          <p:cNvSpPr/>
          <p:nvPr/>
        </p:nvSpPr>
        <p:spPr>
          <a:xfrm>
            <a:off x="6286501" y="1826180"/>
            <a:ext cx="1143002" cy="1077218"/>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Tarjeta 14">
            <a:extLst>
              <a:ext uri="{FF2B5EF4-FFF2-40B4-BE49-F238E27FC236}">
                <a16:creationId xmlns:a16="http://schemas.microsoft.com/office/drawing/2014/main" id="{541B488A-3895-6D4B-964E-DB56FECC8D6B}"/>
              </a:ext>
            </a:extLst>
          </p:cNvPr>
          <p:cNvSpPr/>
          <p:nvPr/>
        </p:nvSpPr>
        <p:spPr>
          <a:xfrm>
            <a:off x="6286501" y="3412093"/>
            <a:ext cx="1143002" cy="1077218"/>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Tarjeta 15">
            <a:extLst>
              <a:ext uri="{FF2B5EF4-FFF2-40B4-BE49-F238E27FC236}">
                <a16:creationId xmlns:a16="http://schemas.microsoft.com/office/drawing/2014/main" id="{5365CBF2-8ABE-FE49-971B-513509039C2E}"/>
              </a:ext>
            </a:extLst>
          </p:cNvPr>
          <p:cNvSpPr/>
          <p:nvPr/>
        </p:nvSpPr>
        <p:spPr>
          <a:xfrm>
            <a:off x="6286501" y="5055156"/>
            <a:ext cx="1143002" cy="1077218"/>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Tarjeta 10">
            <a:extLst>
              <a:ext uri="{FF2B5EF4-FFF2-40B4-BE49-F238E27FC236}">
                <a16:creationId xmlns:a16="http://schemas.microsoft.com/office/drawing/2014/main" id="{A663B3F7-FBE9-EC46-A433-05B84525401A}"/>
              </a:ext>
            </a:extLst>
          </p:cNvPr>
          <p:cNvSpPr/>
          <p:nvPr/>
        </p:nvSpPr>
        <p:spPr>
          <a:xfrm>
            <a:off x="1042989" y="1826180"/>
            <a:ext cx="1143002" cy="1077218"/>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1A1CBB5-917A-664E-B024-D7158854215F}"/>
              </a:ext>
            </a:extLst>
          </p:cNvPr>
          <p:cNvSpPr/>
          <p:nvPr/>
        </p:nvSpPr>
        <p:spPr>
          <a:xfrm>
            <a:off x="2537398" y="1881487"/>
            <a:ext cx="2263202" cy="1015663"/>
          </a:xfrm>
          <a:prstGeom prst="rect">
            <a:avLst/>
          </a:prstGeom>
        </p:spPr>
        <p:txBody>
          <a:bodyPr wrap="square">
            <a:spAutoFit/>
          </a:bodyPr>
          <a:lstStyle/>
          <a:p>
            <a:r>
              <a:rPr lang="es-ES" sz="3000" dirty="0" err="1">
                <a:solidFill>
                  <a:schemeClr val="bg1"/>
                </a:solidFill>
                <a:latin typeface="Teko Light" panose="02000000000000000000" pitchFamily="2" charset="77"/>
                <a:cs typeface="Teko Light" panose="02000000000000000000" pitchFamily="2" charset="77"/>
              </a:rPr>
              <a:t>What</a:t>
            </a:r>
            <a:r>
              <a:rPr lang="es-ES" sz="3000" dirty="0">
                <a:solidFill>
                  <a:schemeClr val="bg1"/>
                </a:solidFill>
                <a:latin typeface="Teko Light" panose="02000000000000000000" pitchFamily="2" charset="77"/>
                <a:cs typeface="Teko Light" panose="02000000000000000000" pitchFamily="2" charset="77"/>
              </a:rPr>
              <a:t> </a:t>
            </a:r>
            <a:r>
              <a:rPr lang="es-ES" sz="3000" dirty="0" err="1">
                <a:solidFill>
                  <a:schemeClr val="bg1"/>
                </a:solidFill>
                <a:latin typeface="Teko Light" panose="02000000000000000000" pitchFamily="2" charset="77"/>
                <a:cs typeface="Teko Light" panose="02000000000000000000" pitchFamily="2" charset="77"/>
              </a:rPr>
              <a:t>is</a:t>
            </a:r>
            <a:r>
              <a:rPr lang="es-ES" sz="3000" dirty="0">
                <a:solidFill>
                  <a:schemeClr val="bg1"/>
                </a:solidFill>
                <a:latin typeface="Teko Light" panose="02000000000000000000" pitchFamily="2" charset="77"/>
                <a:cs typeface="Teko Light" panose="02000000000000000000" pitchFamily="2" charset="77"/>
              </a:rPr>
              <a:t> Cryptocurrency?</a:t>
            </a:r>
          </a:p>
        </p:txBody>
      </p:sp>
      <p:sp>
        <p:nvSpPr>
          <p:cNvPr id="5" name="Rectángulo 4">
            <a:extLst>
              <a:ext uri="{FF2B5EF4-FFF2-40B4-BE49-F238E27FC236}">
                <a16:creationId xmlns:a16="http://schemas.microsoft.com/office/drawing/2014/main" id="{8C992C75-079D-9D4A-B4BD-62316C852E1A}"/>
              </a:ext>
            </a:extLst>
          </p:cNvPr>
          <p:cNvSpPr/>
          <p:nvPr/>
        </p:nvSpPr>
        <p:spPr>
          <a:xfrm>
            <a:off x="2588736" y="3471864"/>
            <a:ext cx="2263202" cy="1015663"/>
          </a:xfrm>
          <a:prstGeom prst="rect">
            <a:avLst/>
          </a:prstGeom>
        </p:spPr>
        <p:txBody>
          <a:bodyPr wrap="square">
            <a:spAutoFit/>
          </a:bodyPr>
          <a:lstStyle/>
          <a:p>
            <a:r>
              <a:rPr lang="es-ES" sz="3000" dirty="0">
                <a:solidFill>
                  <a:schemeClr val="bg1"/>
                </a:solidFill>
                <a:latin typeface="Teko Light" panose="02000000000000000000" pitchFamily="2" charset="77"/>
                <a:cs typeface="Teko Light" panose="02000000000000000000" pitchFamily="2" charset="77"/>
              </a:rPr>
              <a:t>Types of Cryptocurrency</a:t>
            </a:r>
          </a:p>
        </p:txBody>
      </p:sp>
      <p:sp>
        <p:nvSpPr>
          <p:cNvPr id="6" name="Rectángulo 5">
            <a:extLst>
              <a:ext uri="{FF2B5EF4-FFF2-40B4-BE49-F238E27FC236}">
                <a16:creationId xmlns:a16="http://schemas.microsoft.com/office/drawing/2014/main" id="{251D884C-808F-324D-9C49-FE4E88C5325B}"/>
              </a:ext>
            </a:extLst>
          </p:cNvPr>
          <p:cNvSpPr/>
          <p:nvPr/>
        </p:nvSpPr>
        <p:spPr>
          <a:xfrm>
            <a:off x="2588736" y="5098020"/>
            <a:ext cx="2677540" cy="1015663"/>
          </a:xfrm>
          <a:prstGeom prst="rect">
            <a:avLst/>
          </a:prstGeom>
        </p:spPr>
        <p:txBody>
          <a:bodyPr wrap="square">
            <a:spAutoFit/>
          </a:bodyPr>
          <a:lstStyle/>
          <a:p>
            <a:r>
              <a:rPr lang="es-ES" sz="3000" dirty="0" err="1">
                <a:solidFill>
                  <a:schemeClr val="bg1"/>
                </a:solidFill>
                <a:latin typeface="Teko Light" panose="02000000000000000000" pitchFamily="2" charset="77"/>
                <a:cs typeface="Teko Light" panose="02000000000000000000" pitchFamily="2" charset="77"/>
              </a:rPr>
              <a:t>How</a:t>
            </a:r>
            <a:r>
              <a:rPr lang="es-ES" sz="3000" dirty="0">
                <a:solidFill>
                  <a:schemeClr val="bg1"/>
                </a:solidFill>
                <a:latin typeface="Teko Light" panose="02000000000000000000" pitchFamily="2" charset="77"/>
                <a:cs typeface="Teko Light" panose="02000000000000000000" pitchFamily="2" charset="77"/>
              </a:rPr>
              <a:t> </a:t>
            </a:r>
            <a:r>
              <a:rPr lang="es-ES" sz="3000" dirty="0" err="1">
                <a:solidFill>
                  <a:schemeClr val="bg1"/>
                </a:solidFill>
                <a:latin typeface="Teko Light" panose="02000000000000000000" pitchFamily="2" charset="77"/>
                <a:cs typeface="Teko Light" panose="02000000000000000000" pitchFamily="2" charset="77"/>
              </a:rPr>
              <a:t>Does</a:t>
            </a:r>
            <a:r>
              <a:rPr lang="es-ES" sz="3000" dirty="0">
                <a:solidFill>
                  <a:schemeClr val="bg1"/>
                </a:solidFill>
                <a:latin typeface="Teko Light" panose="02000000000000000000" pitchFamily="2" charset="77"/>
                <a:cs typeface="Teko Light" panose="02000000000000000000" pitchFamily="2" charset="77"/>
              </a:rPr>
              <a:t> Cryptocurrency </a:t>
            </a:r>
            <a:r>
              <a:rPr lang="es-ES" sz="3000" dirty="0" err="1">
                <a:solidFill>
                  <a:schemeClr val="bg1"/>
                </a:solidFill>
                <a:latin typeface="Teko Light" panose="02000000000000000000" pitchFamily="2" charset="77"/>
                <a:cs typeface="Teko Light" panose="02000000000000000000" pitchFamily="2" charset="77"/>
              </a:rPr>
              <a:t>Work</a:t>
            </a:r>
            <a:r>
              <a:rPr lang="es-ES" sz="3000" dirty="0">
                <a:solidFill>
                  <a:schemeClr val="bg1"/>
                </a:solidFill>
                <a:latin typeface="Teko Light" panose="02000000000000000000" pitchFamily="2" charset="77"/>
                <a:cs typeface="Teko Light" panose="02000000000000000000" pitchFamily="2" charset="77"/>
              </a:rPr>
              <a:t>?</a:t>
            </a:r>
          </a:p>
        </p:txBody>
      </p:sp>
      <p:sp>
        <p:nvSpPr>
          <p:cNvPr id="7" name="Rectángulo 6">
            <a:extLst>
              <a:ext uri="{FF2B5EF4-FFF2-40B4-BE49-F238E27FC236}">
                <a16:creationId xmlns:a16="http://schemas.microsoft.com/office/drawing/2014/main" id="{C0F7423B-04F8-5E41-AC61-A3A796435BF1}"/>
              </a:ext>
            </a:extLst>
          </p:cNvPr>
          <p:cNvSpPr/>
          <p:nvPr/>
        </p:nvSpPr>
        <p:spPr>
          <a:xfrm>
            <a:off x="7800097" y="1875591"/>
            <a:ext cx="3148013" cy="1015663"/>
          </a:xfrm>
          <a:prstGeom prst="rect">
            <a:avLst/>
          </a:prstGeom>
        </p:spPr>
        <p:txBody>
          <a:bodyPr wrap="square">
            <a:spAutoFit/>
          </a:bodyPr>
          <a:lstStyle/>
          <a:p>
            <a:r>
              <a:rPr lang="es-ES" sz="3000" dirty="0">
                <a:solidFill>
                  <a:schemeClr val="bg1"/>
                </a:solidFill>
                <a:latin typeface="Teko Light" panose="02000000000000000000" pitchFamily="2" charset="77"/>
                <a:cs typeface="Teko Light" panose="02000000000000000000" pitchFamily="2" charset="77"/>
              </a:rPr>
              <a:t>Pros and </a:t>
            </a:r>
            <a:r>
              <a:rPr lang="es-ES" sz="3000" dirty="0" err="1">
                <a:solidFill>
                  <a:schemeClr val="bg1"/>
                </a:solidFill>
                <a:latin typeface="Teko Light" panose="02000000000000000000" pitchFamily="2" charset="77"/>
                <a:cs typeface="Teko Light" panose="02000000000000000000" pitchFamily="2" charset="77"/>
              </a:rPr>
              <a:t>Cons</a:t>
            </a:r>
            <a:r>
              <a:rPr lang="es-ES" sz="3000" dirty="0">
                <a:solidFill>
                  <a:schemeClr val="bg1"/>
                </a:solidFill>
                <a:latin typeface="Teko Light" panose="02000000000000000000" pitchFamily="2" charset="77"/>
                <a:cs typeface="Teko Light" panose="02000000000000000000" pitchFamily="2" charset="77"/>
              </a:rPr>
              <a:t> of </a:t>
            </a:r>
            <a:r>
              <a:rPr lang="es-ES" sz="3000" dirty="0" err="1">
                <a:solidFill>
                  <a:schemeClr val="bg1"/>
                </a:solidFill>
                <a:latin typeface="Teko Light" panose="02000000000000000000" pitchFamily="2" charset="77"/>
                <a:cs typeface="Teko Light" panose="02000000000000000000" pitchFamily="2" charset="77"/>
              </a:rPr>
              <a:t>Investing</a:t>
            </a:r>
            <a:r>
              <a:rPr lang="es-ES" sz="3000" dirty="0">
                <a:solidFill>
                  <a:schemeClr val="bg1"/>
                </a:solidFill>
                <a:latin typeface="Teko Light" panose="02000000000000000000" pitchFamily="2" charset="77"/>
                <a:cs typeface="Teko Light" panose="02000000000000000000" pitchFamily="2" charset="77"/>
              </a:rPr>
              <a:t> in Cryptocurrencies</a:t>
            </a:r>
          </a:p>
        </p:txBody>
      </p:sp>
      <p:sp>
        <p:nvSpPr>
          <p:cNvPr id="9" name="Rectángulo 8">
            <a:extLst>
              <a:ext uri="{FF2B5EF4-FFF2-40B4-BE49-F238E27FC236}">
                <a16:creationId xmlns:a16="http://schemas.microsoft.com/office/drawing/2014/main" id="{DDD7F6D5-ABFF-914D-8257-22062F0A7AF2}"/>
              </a:ext>
            </a:extLst>
          </p:cNvPr>
          <p:cNvSpPr/>
          <p:nvPr/>
        </p:nvSpPr>
        <p:spPr>
          <a:xfrm>
            <a:off x="7800098" y="3458915"/>
            <a:ext cx="2701438" cy="1015663"/>
          </a:xfrm>
          <a:prstGeom prst="rect">
            <a:avLst/>
          </a:prstGeom>
        </p:spPr>
        <p:txBody>
          <a:bodyPr wrap="square">
            <a:spAutoFit/>
          </a:bodyPr>
          <a:lstStyle/>
          <a:p>
            <a:r>
              <a:rPr lang="es-ES" sz="3000" dirty="0">
                <a:solidFill>
                  <a:schemeClr val="bg1"/>
                </a:solidFill>
                <a:latin typeface="Teko Light" panose="02000000000000000000" pitchFamily="2" charset="77"/>
                <a:cs typeface="Teko Light" panose="02000000000000000000" pitchFamily="2" charset="77"/>
              </a:rPr>
              <a:t>Cryptocurrency Trading Steps</a:t>
            </a:r>
          </a:p>
        </p:txBody>
      </p:sp>
      <p:sp>
        <p:nvSpPr>
          <p:cNvPr id="10" name="Rectángulo 9">
            <a:extLst>
              <a:ext uri="{FF2B5EF4-FFF2-40B4-BE49-F238E27FC236}">
                <a16:creationId xmlns:a16="http://schemas.microsoft.com/office/drawing/2014/main" id="{833CFB16-5EDC-7248-B8FF-2435113E3BDA}"/>
              </a:ext>
            </a:extLst>
          </p:cNvPr>
          <p:cNvSpPr/>
          <p:nvPr/>
        </p:nvSpPr>
        <p:spPr>
          <a:xfrm>
            <a:off x="7800097" y="5137510"/>
            <a:ext cx="3606333" cy="1015663"/>
          </a:xfrm>
          <a:prstGeom prst="rect">
            <a:avLst/>
          </a:prstGeom>
        </p:spPr>
        <p:txBody>
          <a:bodyPr wrap="square">
            <a:spAutoFit/>
          </a:bodyPr>
          <a:lstStyle/>
          <a:p>
            <a:r>
              <a:rPr lang="es-ES" sz="3000" dirty="0">
                <a:solidFill>
                  <a:schemeClr val="bg1"/>
                </a:solidFill>
                <a:latin typeface="Teko Light" panose="02000000000000000000" pitchFamily="2" charset="77"/>
                <a:cs typeface="Teko Light" panose="02000000000000000000" pitchFamily="2" charset="77"/>
              </a:rPr>
              <a:t>Cryptocurrency </a:t>
            </a:r>
            <a:r>
              <a:rPr lang="es-ES" sz="3000" dirty="0" err="1">
                <a:solidFill>
                  <a:schemeClr val="bg1"/>
                </a:solidFill>
                <a:latin typeface="Teko Light" panose="02000000000000000000" pitchFamily="2" charset="77"/>
                <a:cs typeface="Teko Light" panose="02000000000000000000" pitchFamily="2" charset="77"/>
              </a:rPr>
              <a:t>Application</a:t>
            </a:r>
            <a:r>
              <a:rPr lang="es-ES" sz="3000" dirty="0">
                <a:solidFill>
                  <a:schemeClr val="bg1"/>
                </a:solidFill>
                <a:latin typeface="Teko Light" panose="02000000000000000000" pitchFamily="2" charset="77"/>
                <a:cs typeface="Teko Light" panose="02000000000000000000" pitchFamily="2" charset="77"/>
              </a:rPr>
              <a:t> in Present Date</a:t>
            </a:r>
          </a:p>
        </p:txBody>
      </p:sp>
      <p:sp>
        <p:nvSpPr>
          <p:cNvPr id="8" name="Título 1">
            <a:extLst>
              <a:ext uri="{FF2B5EF4-FFF2-40B4-BE49-F238E27FC236}">
                <a16:creationId xmlns:a16="http://schemas.microsoft.com/office/drawing/2014/main" id="{15AFC838-C6F7-AC49-ADF6-7FFECDC0078D}"/>
              </a:ext>
            </a:extLst>
          </p:cNvPr>
          <p:cNvSpPr txBox="1">
            <a:spLocks/>
          </p:cNvSpPr>
          <p:nvPr/>
        </p:nvSpPr>
        <p:spPr>
          <a:xfrm>
            <a:off x="1042989" y="605402"/>
            <a:ext cx="10034589" cy="8907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Teko" panose="02000000000000000000" pitchFamily="2" charset="77"/>
                <a:ea typeface="+mj-ea"/>
                <a:cs typeface="Teko" panose="02000000000000000000" pitchFamily="2" charset="77"/>
              </a:defRPr>
            </a:lvl1pPr>
          </a:lstStyle>
          <a:p>
            <a:r>
              <a:rPr lang="es-ES" sz="7200" dirty="0">
                <a:solidFill>
                  <a:srgbClr val="DBA0FD"/>
                </a:solidFill>
                <a:latin typeface="Teko Medium" panose="02000000000000000000" pitchFamily="2" charset="77"/>
                <a:cs typeface="Teko Medium" panose="02000000000000000000" pitchFamily="2" charset="77"/>
              </a:rPr>
              <a:t>Table of </a:t>
            </a:r>
            <a:r>
              <a:rPr lang="es-ES" sz="7200" dirty="0" err="1">
                <a:solidFill>
                  <a:srgbClr val="DBA0FD"/>
                </a:solidFill>
                <a:latin typeface="Teko Medium" panose="02000000000000000000" pitchFamily="2" charset="77"/>
                <a:cs typeface="Teko Medium" panose="02000000000000000000" pitchFamily="2" charset="77"/>
              </a:rPr>
              <a:t>Contents</a:t>
            </a:r>
            <a:endParaRPr lang="es-ES" sz="7200" dirty="0">
              <a:solidFill>
                <a:srgbClr val="DBA0FD"/>
              </a:solidFill>
              <a:latin typeface="Teko Medium" panose="02000000000000000000" pitchFamily="2" charset="77"/>
              <a:cs typeface="Teko Medium" panose="02000000000000000000" pitchFamily="2" charset="77"/>
            </a:endParaRPr>
          </a:p>
        </p:txBody>
      </p:sp>
      <p:sp>
        <p:nvSpPr>
          <p:cNvPr id="12" name="Tarjeta 11">
            <a:extLst>
              <a:ext uri="{FF2B5EF4-FFF2-40B4-BE49-F238E27FC236}">
                <a16:creationId xmlns:a16="http://schemas.microsoft.com/office/drawing/2014/main" id="{69685A16-E916-A147-A855-17D049CA4D86}"/>
              </a:ext>
            </a:extLst>
          </p:cNvPr>
          <p:cNvSpPr/>
          <p:nvPr/>
        </p:nvSpPr>
        <p:spPr>
          <a:xfrm>
            <a:off x="1042989" y="3412093"/>
            <a:ext cx="1143002" cy="1077218"/>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Tarjeta 12">
            <a:extLst>
              <a:ext uri="{FF2B5EF4-FFF2-40B4-BE49-F238E27FC236}">
                <a16:creationId xmlns:a16="http://schemas.microsoft.com/office/drawing/2014/main" id="{3A34134C-C249-6245-BE62-833048ED0E0B}"/>
              </a:ext>
            </a:extLst>
          </p:cNvPr>
          <p:cNvSpPr/>
          <p:nvPr/>
        </p:nvSpPr>
        <p:spPr>
          <a:xfrm>
            <a:off x="1042989" y="5055156"/>
            <a:ext cx="1143002" cy="1077218"/>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8CB2B421-8EF7-7F4B-950B-677621A0849C}"/>
              </a:ext>
            </a:extLst>
          </p:cNvPr>
          <p:cNvSpPr/>
          <p:nvPr/>
        </p:nvSpPr>
        <p:spPr>
          <a:xfrm>
            <a:off x="10501535" y="-509688"/>
            <a:ext cx="2230179" cy="2230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Título 1">
            <a:extLst>
              <a:ext uri="{FF2B5EF4-FFF2-40B4-BE49-F238E27FC236}">
                <a16:creationId xmlns:a16="http://schemas.microsoft.com/office/drawing/2014/main" id="{DC514E66-72CF-6C4F-89EE-B3D8FD86653A}"/>
              </a:ext>
            </a:extLst>
          </p:cNvPr>
          <p:cNvSpPr txBox="1">
            <a:spLocks/>
          </p:cNvSpPr>
          <p:nvPr/>
        </p:nvSpPr>
        <p:spPr>
          <a:xfrm>
            <a:off x="1051497" y="2133422"/>
            <a:ext cx="1134494" cy="6549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Teko" panose="02000000000000000000" pitchFamily="2" charset="77"/>
                <a:ea typeface="+mj-ea"/>
                <a:cs typeface="Teko" panose="02000000000000000000" pitchFamily="2" charset="77"/>
              </a:defRPr>
            </a:lvl1pPr>
          </a:lstStyle>
          <a:p>
            <a:pPr algn="ctr"/>
            <a:r>
              <a:rPr lang="es-ES" sz="5400" dirty="0">
                <a:solidFill>
                  <a:srgbClr val="ED7D31"/>
                </a:solidFill>
                <a:latin typeface="Teko Medium" panose="02000000000000000000" pitchFamily="2" charset="77"/>
                <a:cs typeface="Teko Medium" panose="02000000000000000000" pitchFamily="2" charset="77"/>
              </a:rPr>
              <a:t>01</a:t>
            </a:r>
          </a:p>
        </p:txBody>
      </p:sp>
      <p:sp>
        <p:nvSpPr>
          <p:cNvPr id="19" name="Título 1">
            <a:extLst>
              <a:ext uri="{FF2B5EF4-FFF2-40B4-BE49-F238E27FC236}">
                <a16:creationId xmlns:a16="http://schemas.microsoft.com/office/drawing/2014/main" id="{6C731DC4-4401-4241-B67C-DCF11094891C}"/>
              </a:ext>
            </a:extLst>
          </p:cNvPr>
          <p:cNvSpPr txBox="1">
            <a:spLocks/>
          </p:cNvSpPr>
          <p:nvPr/>
        </p:nvSpPr>
        <p:spPr>
          <a:xfrm>
            <a:off x="1051497" y="3719336"/>
            <a:ext cx="1134494" cy="6549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Teko" panose="02000000000000000000" pitchFamily="2" charset="77"/>
                <a:ea typeface="+mj-ea"/>
                <a:cs typeface="Teko" panose="02000000000000000000" pitchFamily="2" charset="77"/>
              </a:defRPr>
            </a:lvl1pPr>
          </a:lstStyle>
          <a:p>
            <a:pPr algn="ctr"/>
            <a:r>
              <a:rPr lang="es-ES" sz="5400" dirty="0">
                <a:solidFill>
                  <a:srgbClr val="ED7D31"/>
                </a:solidFill>
                <a:latin typeface="Teko Medium" panose="02000000000000000000" pitchFamily="2" charset="77"/>
                <a:cs typeface="Teko Medium" panose="02000000000000000000" pitchFamily="2" charset="77"/>
              </a:rPr>
              <a:t>02</a:t>
            </a:r>
          </a:p>
        </p:txBody>
      </p:sp>
      <p:sp>
        <p:nvSpPr>
          <p:cNvPr id="20" name="Título 1">
            <a:extLst>
              <a:ext uri="{FF2B5EF4-FFF2-40B4-BE49-F238E27FC236}">
                <a16:creationId xmlns:a16="http://schemas.microsoft.com/office/drawing/2014/main" id="{9F897E4F-0BE2-5C4C-9827-B52E3779985D}"/>
              </a:ext>
            </a:extLst>
          </p:cNvPr>
          <p:cNvSpPr txBox="1">
            <a:spLocks/>
          </p:cNvSpPr>
          <p:nvPr/>
        </p:nvSpPr>
        <p:spPr>
          <a:xfrm>
            <a:off x="1051497" y="5362400"/>
            <a:ext cx="1134494" cy="6549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Teko" panose="02000000000000000000" pitchFamily="2" charset="77"/>
                <a:ea typeface="+mj-ea"/>
                <a:cs typeface="Teko" panose="02000000000000000000" pitchFamily="2" charset="77"/>
              </a:defRPr>
            </a:lvl1pPr>
          </a:lstStyle>
          <a:p>
            <a:pPr algn="ctr"/>
            <a:r>
              <a:rPr lang="es-ES" sz="5400" dirty="0">
                <a:solidFill>
                  <a:srgbClr val="ED7D31"/>
                </a:solidFill>
                <a:latin typeface="Teko Medium" panose="02000000000000000000" pitchFamily="2" charset="77"/>
                <a:cs typeface="Teko Medium" panose="02000000000000000000" pitchFamily="2" charset="77"/>
              </a:rPr>
              <a:t>03</a:t>
            </a:r>
          </a:p>
        </p:txBody>
      </p:sp>
      <p:sp>
        <p:nvSpPr>
          <p:cNvPr id="21" name="Título 1">
            <a:extLst>
              <a:ext uri="{FF2B5EF4-FFF2-40B4-BE49-F238E27FC236}">
                <a16:creationId xmlns:a16="http://schemas.microsoft.com/office/drawing/2014/main" id="{6B7E10E2-564C-194F-A663-B7F1F7909939}"/>
              </a:ext>
            </a:extLst>
          </p:cNvPr>
          <p:cNvSpPr txBox="1">
            <a:spLocks/>
          </p:cNvSpPr>
          <p:nvPr/>
        </p:nvSpPr>
        <p:spPr>
          <a:xfrm>
            <a:off x="6266435" y="2133422"/>
            <a:ext cx="1134494" cy="6549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Teko" panose="02000000000000000000" pitchFamily="2" charset="77"/>
                <a:ea typeface="+mj-ea"/>
                <a:cs typeface="Teko" panose="02000000000000000000" pitchFamily="2" charset="77"/>
              </a:defRPr>
            </a:lvl1pPr>
          </a:lstStyle>
          <a:p>
            <a:pPr algn="ctr"/>
            <a:r>
              <a:rPr lang="es-ES" sz="5400" dirty="0">
                <a:solidFill>
                  <a:srgbClr val="ED7D31"/>
                </a:solidFill>
                <a:latin typeface="Teko Medium" panose="02000000000000000000" pitchFamily="2" charset="77"/>
                <a:cs typeface="Teko Medium" panose="02000000000000000000" pitchFamily="2" charset="77"/>
              </a:rPr>
              <a:t>04</a:t>
            </a:r>
          </a:p>
        </p:txBody>
      </p:sp>
      <p:sp>
        <p:nvSpPr>
          <p:cNvPr id="22" name="Título 1">
            <a:extLst>
              <a:ext uri="{FF2B5EF4-FFF2-40B4-BE49-F238E27FC236}">
                <a16:creationId xmlns:a16="http://schemas.microsoft.com/office/drawing/2014/main" id="{F84A3175-74D3-B140-B7B9-250F597BCECE}"/>
              </a:ext>
            </a:extLst>
          </p:cNvPr>
          <p:cNvSpPr txBox="1">
            <a:spLocks/>
          </p:cNvSpPr>
          <p:nvPr/>
        </p:nvSpPr>
        <p:spPr>
          <a:xfrm>
            <a:off x="6266435" y="3719336"/>
            <a:ext cx="1134494" cy="6549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Teko" panose="02000000000000000000" pitchFamily="2" charset="77"/>
                <a:ea typeface="+mj-ea"/>
                <a:cs typeface="Teko" panose="02000000000000000000" pitchFamily="2" charset="77"/>
              </a:defRPr>
            </a:lvl1pPr>
          </a:lstStyle>
          <a:p>
            <a:pPr algn="ctr"/>
            <a:r>
              <a:rPr lang="es-ES" sz="5400" dirty="0">
                <a:solidFill>
                  <a:srgbClr val="ED7D31"/>
                </a:solidFill>
                <a:latin typeface="Teko Medium" panose="02000000000000000000" pitchFamily="2" charset="77"/>
                <a:cs typeface="Teko Medium" panose="02000000000000000000" pitchFamily="2" charset="77"/>
              </a:rPr>
              <a:t>05</a:t>
            </a:r>
          </a:p>
        </p:txBody>
      </p:sp>
      <p:sp>
        <p:nvSpPr>
          <p:cNvPr id="23" name="Título 1">
            <a:extLst>
              <a:ext uri="{FF2B5EF4-FFF2-40B4-BE49-F238E27FC236}">
                <a16:creationId xmlns:a16="http://schemas.microsoft.com/office/drawing/2014/main" id="{49C16D13-29E3-0B4D-BD4A-60EB368C9C76}"/>
              </a:ext>
            </a:extLst>
          </p:cNvPr>
          <p:cNvSpPr txBox="1">
            <a:spLocks/>
          </p:cNvSpPr>
          <p:nvPr/>
        </p:nvSpPr>
        <p:spPr>
          <a:xfrm>
            <a:off x="6266435" y="5362400"/>
            <a:ext cx="1134494" cy="6549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Teko" panose="02000000000000000000" pitchFamily="2" charset="77"/>
                <a:ea typeface="+mj-ea"/>
                <a:cs typeface="Teko" panose="02000000000000000000" pitchFamily="2" charset="77"/>
              </a:defRPr>
            </a:lvl1pPr>
          </a:lstStyle>
          <a:p>
            <a:pPr algn="ctr"/>
            <a:r>
              <a:rPr lang="es-ES" sz="5400" dirty="0">
                <a:solidFill>
                  <a:srgbClr val="ED7D31"/>
                </a:solidFill>
                <a:latin typeface="Teko Medium" panose="02000000000000000000" pitchFamily="2" charset="77"/>
                <a:cs typeface="Teko Medium" panose="02000000000000000000" pitchFamily="2" charset="77"/>
              </a:rPr>
              <a:t>06</a:t>
            </a:r>
          </a:p>
        </p:txBody>
      </p:sp>
    </p:spTree>
    <p:extLst>
      <p:ext uri="{BB962C8B-B14F-4D97-AF65-F5344CB8AC3E}">
        <p14:creationId xmlns:p14="http://schemas.microsoft.com/office/powerpoint/2010/main" val="105276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5A7DCA5B-8A03-BB44-A148-FBB13C9F51AA}"/>
              </a:ext>
            </a:extLst>
          </p:cNvPr>
          <p:cNvGrpSpPr/>
          <p:nvPr/>
        </p:nvGrpSpPr>
        <p:grpSpPr>
          <a:xfrm>
            <a:off x="0" y="-29532"/>
            <a:ext cx="12192002" cy="6887532"/>
            <a:chOff x="0" y="-29532"/>
            <a:chExt cx="12192002" cy="6887532"/>
          </a:xfrm>
        </p:grpSpPr>
        <p:pic>
          <p:nvPicPr>
            <p:cNvPr id="11" name="Imagen 10">
              <a:extLst>
                <a:ext uri="{FF2B5EF4-FFF2-40B4-BE49-F238E27FC236}">
                  <a16:creationId xmlns:a16="http://schemas.microsoft.com/office/drawing/2014/main" id="{7CCC8F0C-E73C-9B4E-BBE9-7A29DFC59BC7}"/>
                </a:ext>
              </a:extLst>
            </p:cNvPr>
            <p:cNvPicPr>
              <a:picLocks noChangeAspect="1"/>
            </p:cNvPicPr>
            <p:nvPr/>
          </p:nvPicPr>
          <p:blipFill rotWithShape="1">
            <a:blip r:embed="rId2" cstate="screen">
              <a:alphaModFix amt="85000"/>
              <a:extLst>
                <a:ext uri="{28A0092B-C50C-407E-A947-70E740481C1C}">
                  <a14:useLocalDpi xmlns:a14="http://schemas.microsoft.com/office/drawing/2010/main"/>
                </a:ext>
              </a:extLst>
            </a:blip>
            <a:srcRect b="4994"/>
            <a:stretch/>
          </p:blipFill>
          <p:spPr>
            <a:xfrm>
              <a:off x="0" y="688733"/>
              <a:ext cx="12192000" cy="6169267"/>
            </a:xfrm>
            <a:prstGeom prst="rect">
              <a:avLst/>
            </a:prstGeom>
          </p:spPr>
        </p:pic>
        <p:sp>
          <p:nvSpPr>
            <p:cNvPr id="12" name="Rectángulo 11">
              <a:extLst>
                <a:ext uri="{FF2B5EF4-FFF2-40B4-BE49-F238E27FC236}">
                  <a16:creationId xmlns:a16="http://schemas.microsoft.com/office/drawing/2014/main" id="{61E16B1B-1925-1248-8ED6-BC24EE34070E}"/>
                </a:ext>
              </a:extLst>
            </p:cNvPr>
            <p:cNvSpPr/>
            <p:nvPr/>
          </p:nvSpPr>
          <p:spPr>
            <a:xfrm rot="16200000">
              <a:off x="2667002" y="-2696532"/>
              <a:ext cx="6858000" cy="12192000"/>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ítulo 1">
            <a:extLst>
              <a:ext uri="{FF2B5EF4-FFF2-40B4-BE49-F238E27FC236}">
                <a16:creationId xmlns:a16="http://schemas.microsoft.com/office/drawing/2014/main" id="{6FA74364-C35A-194D-8D98-CE01D30E3599}"/>
              </a:ext>
            </a:extLst>
          </p:cNvPr>
          <p:cNvSpPr>
            <a:spLocks noGrp="1"/>
          </p:cNvSpPr>
          <p:nvPr>
            <p:ph type="ctrTitle"/>
          </p:nvPr>
        </p:nvSpPr>
        <p:spPr>
          <a:xfrm>
            <a:off x="11367247" y="1122363"/>
            <a:ext cx="9144000" cy="2387600"/>
          </a:xfrm>
        </p:spPr>
        <p:txBody>
          <a:bodyPr/>
          <a:lstStyle/>
          <a:p>
            <a:r>
              <a:rPr lang="es-ES" dirty="0"/>
              <a:t>02</a:t>
            </a:r>
          </a:p>
        </p:txBody>
      </p:sp>
      <p:sp>
        <p:nvSpPr>
          <p:cNvPr id="5" name="Subtítulo 4">
            <a:extLst>
              <a:ext uri="{FF2B5EF4-FFF2-40B4-BE49-F238E27FC236}">
                <a16:creationId xmlns:a16="http://schemas.microsoft.com/office/drawing/2014/main" id="{648BF77E-B610-C245-9DF5-65E002BDBDAA}"/>
              </a:ext>
            </a:extLst>
          </p:cNvPr>
          <p:cNvSpPr>
            <a:spLocks noGrp="1"/>
          </p:cNvSpPr>
          <p:nvPr>
            <p:ph type="subTitle" idx="1"/>
          </p:nvPr>
        </p:nvSpPr>
        <p:spPr>
          <a:xfrm>
            <a:off x="11367247" y="3602038"/>
            <a:ext cx="9144000" cy="1655762"/>
          </a:xfrm>
        </p:spPr>
        <p:txBody>
          <a:bodyPr/>
          <a:lstStyle/>
          <a:p>
            <a:r>
              <a:rPr lang="es-ES" b="1" dirty="0" err="1"/>
              <a:t>Selecting</a:t>
            </a:r>
            <a:r>
              <a:rPr lang="es-ES" b="1" dirty="0"/>
              <a:t> a Cryptocurrency</a:t>
            </a:r>
          </a:p>
        </p:txBody>
      </p:sp>
      <p:sp>
        <p:nvSpPr>
          <p:cNvPr id="6" name="Título 1">
            <a:extLst>
              <a:ext uri="{FF2B5EF4-FFF2-40B4-BE49-F238E27FC236}">
                <a16:creationId xmlns:a16="http://schemas.microsoft.com/office/drawing/2014/main" id="{D70BD355-3595-BB4A-A2EF-344F23C817B0}"/>
              </a:ext>
            </a:extLst>
          </p:cNvPr>
          <p:cNvSpPr txBox="1">
            <a:spLocks/>
          </p:cNvSpPr>
          <p:nvPr/>
        </p:nvSpPr>
        <p:spPr>
          <a:xfrm>
            <a:off x="1524000" y="1122363"/>
            <a:ext cx="9144000" cy="2277105"/>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6000" kern="1200">
                <a:solidFill>
                  <a:srgbClr val="DBA0FD"/>
                </a:solidFill>
                <a:latin typeface="Teko" panose="02000000000000000000" pitchFamily="2" charset="77"/>
                <a:ea typeface="+mj-ea"/>
                <a:cs typeface="Teko" panose="02000000000000000000" pitchFamily="2" charset="77"/>
              </a:defRPr>
            </a:lvl1pPr>
          </a:lstStyle>
          <a:p>
            <a:r>
              <a:rPr lang="es-ES" sz="17900" dirty="0"/>
              <a:t>01</a:t>
            </a:r>
          </a:p>
        </p:txBody>
      </p:sp>
      <p:sp>
        <p:nvSpPr>
          <p:cNvPr id="7" name="Subtítulo 4">
            <a:extLst>
              <a:ext uri="{FF2B5EF4-FFF2-40B4-BE49-F238E27FC236}">
                <a16:creationId xmlns:a16="http://schemas.microsoft.com/office/drawing/2014/main" id="{CC23E6D7-02A8-5048-AFB6-F02841A10337}"/>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6600" dirty="0" err="1">
                <a:solidFill>
                  <a:schemeClr val="bg1"/>
                </a:solidFill>
                <a:latin typeface="Teko Light" panose="02000000000000000000" pitchFamily="2" charset="77"/>
                <a:cs typeface="Teko Light" panose="02000000000000000000" pitchFamily="2" charset="77"/>
              </a:rPr>
              <a:t>What</a:t>
            </a:r>
            <a:r>
              <a:rPr lang="es-ES" sz="6600" dirty="0">
                <a:solidFill>
                  <a:schemeClr val="bg1"/>
                </a:solidFill>
                <a:latin typeface="Teko Light" panose="02000000000000000000" pitchFamily="2" charset="77"/>
                <a:cs typeface="Teko Light" panose="02000000000000000000" pitchFamily="2" charset="77"/>
              </a:rPr>
              <a:t> </a:t>
            </a:r>
            <a:r>
              <a:rPr lang="es-ES" sz="6600" dirty="0" err="1">
                <a:solidFill>
                  <a:schemeClr val="bg1"/>
                </a:solidFill>
                <a:latin typeface="Teko Light" panose="02000000000000000000" pitchFamily="2" charset="77"/>
                <a:cs typeface="Teko Light" panose="02000000000000000000" pitchFamily="2" charset="77"/>
              </a:rPr>
              <a:t>is</a:t>
            </a:r>
            <a:r>
              <a:rPr lang="es-ES" sz="6600" dirty="0">
                <a:solidFill>
                  <a:schemeClr val="bg1"/>
                </a:solidFill>
                <a:latin typeface="Teko Light" panose="02000000000000000000" pitchFamily="2" charset="77"/>
                <a:cs typeface="Teko Light" panose="02000000000000000000" pitchFamily="2" charset="77"/>
              </a:rPr>
              <a:t> Cryptocurrency?</a:t>
            </a:r>
          </a:p>
        </p:txBody>
      </p:sp>
      <p:sp>
        <p:nvSpPr>
          <p:cNvPr id="8" name="Tarjeta 7">
            <a:extLst>
              <a:ext uri="{FF2B5EF4-FFF2-40B4-BE49-F238E27FC236}">
                <a16:creationId xmlns:a16="http://schemas.microsoft.com/office/drawing/2014/main" id="{8385575B-4F1A-284D-8B92-A4A2E3D95F15}"/>
              </a:ext>
            </a:extLst>
          </p:cNvPr>
          <p:cNvSpPr/>
          <p:nvPr/>
        </p:nvSpPr>
        <p:spPr>
          <a:xfrm>
            <a:off x="4887918" y="773706"/>
            <a:ext cx="2416164"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ircular 8">
            <a:extLst>
              <a:ext uri="{FF2B5EF4-FFF2-40B4-BE49-F238E27FC236}">
                <a16:creationId xmlns:a16="http://schemas.microsoft.com/office/drawing/2014/main" id="{91109F74-4D7A-BE45-8347-7E7639B15FCB}"/>
              </a:ext>
            </a:extLst>
          </p:cNvPr>
          <p:cNvSpPr/>
          <p:nvPr/>
        </p:nvSpPr>
        <p:spPr>
          <a:xfrm rot="5400000">
            <a:off x="4310459" y="5701112"/>
            <a:ext cx="3571081" cy="3571081"/>
          </a:xfrm>
          <a:prstGeom prst="pie">
            <a:avLst>
              <a:gd name="adj1" fmla="val 5376464"/>
              <a:gd name="adj2" fmla="val 16200000"/>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86381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1447"/>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3CCA0B5-8351-0440-9410-F6139924CB01}"/>
              </a:ext>
            </a:extLst>
          </p:cNvPr>
          <p:cNvSpPr>
            <a:spLocks noGrp="1"/>
          </p:cNvSpPr>
          <p:nvPr>
            <p:ph idx="1"/>
          </p:nvPr>
        </p:nvSpPr>
        <p:spPr>
          <a:xfrm>
            <a:off x="838199" y="2768600"/>
            <a:ext cx="4678032" cy="2974975"/>
          </a:xfrm>
        </p:spPr>
        <p:txBody>
          <a:bodyPr>
            <a:normAutofit/>
          </a:bodyPr>
          <a:lstStyle/>
          <a:p>
            <a:pPr marL="0" indent="0" algn="just">
              <a:buNone/>
            </a:pPr>
            <a:r>
              <a:rPr lang="en-GB" sz="2400" dirty="0"/>
              <a:t>A cryptocurrency is </a:t>
            </a:r>
            <a:r>
              <a:rPr lang="en-GB" sz="2400" b="1" dirty="0"/>
              <a:t>a digital currency, which is an alternative form of payment created using encryption algorithms</a:t>
            </a:r>
            <a:r>
              <a:rPr lang="en-GB" sz="2400" dirty="0"/>
              <a:t>. The use of encryption technologies means that cryptocurrencies function both as a currency and as a virtual accounting system</a:t>
            </a:r>
            <a:endParaRPr lang="en-US" sz="2400" dirty="0"/>
          </a:p>
          <a:p>
            <a:pPr>
              <a:lnSpc>
                <a:spcPct val="150000"/>
              </a:lnSpc>
            </a:pPr>
            <a:endParaRPr lang="es-ES" sz="3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ítulo 1">
            <a:extLst>
              <a:ext uri="{FF2B5EF4-FFF2-40B4-BE49-F238E27FC236}">
                <a16:creationId xmlns:a16="http://schemas.microsoft.com/office/drawing/2014/main" id="{55A6204D-1D81-A148-8132-BDFEE76D73FF}"/>
              </a:ext>
            </a:extLst>
          </p:cNvPr>
          <p:cNvSpPr txBox="1">
            <a:spLocks/>
          </p:cNvSpPr>
          <p:nvPr/>
        </p:nvSpPr>
        <p:spPr>
          <a:xfrm>
            <a:off x="838200" y="850900"/>
            <a:ext cx="3476625" cy="1620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eko" panose="02000000000000000000" pitchFamily="2" charset="77"/>
                <a:ea typeface="+mj-ea"/>
                <a:cs typeface="Teko" panose="02000000000000000000" pitchFamily="2" charset="77"/>
              </a:defRPr>
            </a:lvl1pPr>
          </a:lstStyle>
          <a:p>
            <a:r>
              <a:rPr lang="es-ES" sz="4800" dirty="0" err="1">
                <a:solidFill>
                  <a:srgbClr val="DBA0FD"/>
                </a:solidFill>
              </a:rPr>
              <a:t>What</a:t>
            </a:r>
            <a:r>
              <a:rPr lang="es-ES" sz="4800" dirty="0">
                <a:solidFill>
                  <a:srgbClr val="DBA0FD"/>
                </a:solidFill>
              </a:rPr>
              <a:t> </a:t>
            </a:r>
            <a:r>
              <a:rPr lang="es-ES" sz="4800" dirty="0" err="1">
                <a:solidFill>
                  <a:srgbClr val="DBA0FD"/>
                </a:solidFill>
              </a:rPr>
              <a:t>is</a:t>
            </a:r>
            <a:r>
              <a:rPr lang="es-ES" sz="4800" dirty="0">
                <a:solidFill>
                  <a:srgbClr val="DBA0FD"/>
                </a:solidFill>
              </a:rPr>
              <a:t> Cryptocurrency?</a:t>
            </a:r>
          </a:p>
        </p:txBody>
      </p:sp>
      <p:sp>
        <p:nvSpPr>
          <p:cNvPr id="7" name="Rectángulo 6">
            <a:extLst>
              <a:ext uri="{FF2B5EF4-FFF2-40B4-BE49-F238E27FC236}">
                <a16:creationId xmlns:a16="http://schemas.microsoft.com/office/drawing/2014/main" id="{2A9CF363-E707-7E45-BBE0-5601ACA7AA85}"/>
              </a:ext>
            </a:extLst>
          </p:cNvPr>
          <p:cNvSpPr/>
          <p:nvPr/>
        </p:nvSpPr>
        <p:spPr>
          <a:xfrm>
            <a:off x="6675771" y="1661319"/>
            <a:ext cx="4097007" cy="4705584"/>
          </a:xfrm>
          <a:prstGeom prst="rect">
            <a:avLst/>
          </a:prstGeom>
        </p:spPr>
        <p:txBody>
          <a:bodyPr wrap="square">
            <a:spAutoFit/>
          </a:bodyPr>
          <a:lstStyle/>
          <a:p>
            <a:pPr>
              <a:lnSpc>
                <a:spcPct val="150000"/>
              </a:lnSpc>
              <a:spcAft>
                <a:spcPts val="3800"/>
              </a:spcAft>
            </a:pPr>
            <a:r>
              <a:rPr lang="es-E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Borderless</a:t>
            </a:r>
            <a: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transactions</a:t>
            </a:r>
            <a: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nSpc>
                <a:spcPct val="150000"/>
              </a:lnSpc>
              <a:spcAft>
                <a:spcPts val="3800"/>
              </a:spcAft>
            </a:pPr>
            <a: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Security </a:t>
            </a:r>
          </a:p>
          <a:p>
            <a:pPr>
              <a:lnSpc>
                <a:spcPct val="150000"/>
              </a:lnSpc>
              <a:spcAft>
                <a:spcPts val="3800"/>
              </a:spcAft>
            </a:pPr>
            <a:r>
              <a:rPr lang="es-E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Highly</a:t>
            </a:r>
            <a: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Portable</a:t>
            </a:r>
          </a:p>
          <a:p>
            <a:pPr>
              <a:lnSpc>
                <a:spcPct val="150000"/>
              </a:lnSpc>
              <a:spcAft>
                <a:spcPts val="3800"/>
              </a:spcAft>
            </a:pPr>
            <a:r>
              <a:rPr lang="es-E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Highly</a:t>
            </a:r>
            <a:r>
              <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Portable</a:t>
            </a:r>
          </a:p>
          <a:p>
            <a:pPr>
              <a:lnSpc>
                <a:spcPct val="150000"/>
              </a:lnSpc>
              <a:spcAft>
                <a:spcPts val="3800"/>
              </a:spcAft>
            </a:pPr>
            <a:r>
              <a:rPr lang="es-E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Decentralization</a:t>
            </a:r>
            <a:endPar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3800"/>
              </a:spcAft>
            </a:pPr>
            <a:endParaRPr lang="es-E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Conector recto 8">
            <a:extLst>
              <a:ext uri="{FF2B5EF4-FFF2-40B4-BE49-F238E27FC236}">
                <a16:creationId xmlns:a16="http://schemas.microsoft.com/office/drawing/2014/main" id="{F9DAB0C9-D66B-1147-84B3-F50368FA9A09}"/>
              </a:ext>
            </a:extLst>
          </p:cNvPr>
          <p:cNvCxnSpPr/>
          <p:nvPr/>
        </p:nvCxnSpPr>
        <p:spPr>
          <a:xfrm>
            <a:off x="6096000" y="0"/>
            <a:ext cx="0" cy="6858000"/>
          </a:xfrm>
          <a:prstGeom prst="line">
            <a:avLst/>
          </a:prstGeom>
          <a:ln>
            <a:solidFill>
              <a:srgbClr val="B84CFF"/>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61C4F210-053D-3541-A2FF-C22DEADED612}"/>
              </a:ext>
            </a:extLst>
          </p:cNvPr>
          <p:cNvSpPr/>
          <p:nvPr/>
        </p:nvSpPr>
        <p:spPr>
          <a:xfrm>
            <a:off x="5915449" y="5184734"/>
            <a:ext cx="323002" cy="323002"/>
          </a:xfrm>
          <a:prstGeom prst="ellipse">
            <a:avLst/>
          </a:prstGeom>
          <a:solidFill>
            <a:schemeClr val="accent2"/>
          </a:solidFill>
          <a:ln>
            <a:noFill/>
          </a:ln>
          <a:effectLst>
            <a:outerShdw blurRad="609600" dist="50800" dir="5400000" algn="ctr" rotWithShape="0">
              <a:srgbClr val="ED7D3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BDBB5617-6CE8-A84F-B736-ED77E854420B}"/>
              </a:ext>
            </a:extLst>
          </p:cNvPr>
          <p:cNvSpPr/>
          <p:nvPr/>
        </p:nvSpPr>
        <p:spPr>
          <a:xfrm>
            <a:off x="5934499" y="1746865"/>
            <a:ext cx="323002" cy="323002"/>
          </a:xfrm>
          <a:prstGeom prst="ellipse">
            <a:avLst/>
          </a:prstGeom>
          <a:solidFill>
            <a:schemeClr val="accent2"/>
          </a:solidFill>
          <a:ln>
            <a:noFill/>
          </a:ln>
          <a:effectLst>
            <a:outerShdw blurRad="609600" dist="50800" dir="5400000" algn="ctr" rotWithShape="0">
              <a:srgbClr val="ED7D3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F10D9260-37FF-F749-8CEA-28853815E5B9}"/>
              </a:ext>
            </a:extLst>
          </p:cNvPr>
          <p:cNvSpPr/>
          <p:nvPr/>
        </p:nvSpPr>
        <p:spPr>
          <a:xfrm>
            <a:off x="5896398" y="2611198"/>
            <a:ext cx="323002" cy="323002"/>
          </a:xfrm>
          <a:prstGeom prst="ellipse">
            <a:avLst/>
          </a:prstGeom>
          <a:solidFill>
            <a:schemeClr val="accent2"/>
          </a:solidFill>
          <a:ln>
            <a:noFill/>
          </a:ln>
          <a:effectLst>
            <a:outerShdw blurRad="609600" dist="50800" dir="5400000" algn="ctr" rotWithShape="0">
              <a:srgbClr val="ED7D3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362927BF-AD72-B04F-8E7E-1E3610AFDC78}"/>
              </a:ext>
            </a:extLst>
          </p:cNvPr>
          <p:cNvSpPr/>
          <p:nvPr/>
        </p:nvSpPr>
        <p:spPr>
          <a:xfrm>
            <a:off x="5920219" y="3432636"/>
            <a:ext cx="323002" cy="323002"/>
          </a:xfrm>
          <a:prstGeom prst="ellipse">
            <a:avLst/>
          </a:prstGeom>
          <a:solidFill>
            <a:schemeClr val="accent2"/>
          </a:solidFill>
          <a:ln>
            <a:noFill/>
          </a:ln>
          <a:effectLst>
            <a:outerShdw blurRad="609600" dist="50800" dir="5400000" algn="ctr" rotWithShape="0">
              <a:srgbClr val="ED7D3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Elipse 12">
            <a:extLst>
              <a:ext uri="{FF2B5EF4-FFF2-40B4-BE49-F238E27FC236}">
                <a16:creationId xmlns:a16="http://schemas.microsoft.com/office/drawing/2014/main" id="{B6C4BF6B-EED0-9ADE-1F82-78CB34C6A799}"/>
              </a:ext>
            </a:extLst>
          </p:cNvPr>
          <p:cNvSpPr/>
          <p:nvPr/>
        </p:nvSpPr>
        <p:spPr>
          <a:xfrm>
            <a:off x="5905924" y="4303631"/>
            <a:ext cx="323002" cy="323002"/>
          </a:xfrm>
          <a:prstGeom prst="ellipse">
            <a:avLst/>
          </a:prstGeom>
          <a:solidFill>
            <a:schemeClr val="accent2"/>
          </a:solidFill>
          <a:ln>
            <a:noFill/>
          </a:ln>
          <a:effectLst>
            <a:outerShdw blurRad="609600" dist="50800" dir="5400000" algn="ctr" rotWithShape="0">
              <a:srgbClr val="ED7D3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11">
            <a:extLst>
              <a:ext uri="{FF2B5EF4-FFF2-40B4-BE49-F238E27FC236}">
                <a16:creationId xmlns:a16="http://schemas.microsoft.com/office/drawing/2014/main" id="{BAC485B5-3D64-8D01-7FEF-D3CE73BB79EA}"/>
              </a:ext>
            </a:extLst>
          </p:cNvPr>
          <p:cNvSpPr/>
          <p:nvPr/>
        </p:nvSpPr>
        <p:spPr>
          <a:xfrm rot="16200000">
            <a:off x="2667000" y="-597133"/>
            <a:ext cx="6858000" cy="12192000"/>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08403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A7EC-B90B-3EC9-B18E-A52AED649F83}"/>
              </a:ext>
            </a:extLst>
          </p:cNvPr>
          <p:cNvSpPr>
            <a:spLocks noGrp="1"/>
          </p:cNvSpPr>
          <p:nvPr>
            <p:ph type="title"/>
          </p:nvPr>
        </p:nvSpPr>
        <p:spPr>
          <a:xfrm>
            <a:off x="838200" y="681037"/>
            <a:ext cx="9286875" cy="1325563"/>
          </a:xfrm>
        </p:spPr>
        <p:txBody>
          <a:bodyPr>
            <a:normAutofit/>
          </a:bodyPr>
          <a:lstStyle/>
          <a:p>
            <a:r>
              <a:rPr lang="es-ES" b="1" dirty="0">
                <a:latin typeface="Open Sans" panose="020B0606030504020204" pitchFamily="34" charset="0"/>
                <a:ea typeface="Open Sans" panose="020B0606030504020204" pitchFamily="34" charset="0"/>
                <a:cs typeface="Open Sans" panose="020B0606030504020204" pitchFamily="34" charset="0"/>
              </a:rPr>
              <a:t>Inventor of </a:t>
            </a:r>
            <a:r>
              <a:rPr lang="es-ES" sz="4400" b="1" dirty="0" err="1">
                <a:latin typeface="Open Sans" panose="020B0606030504020204" pitchFamily="34" charset="0"/>
                <a:ea typeface="Open Sans" panose="020B0606030504020204" pitchFamily="34" charset="0"/>
                <a:cs typeface="Open Sans" panose="020B0606030504020204" pitchFamily="34" charset="0"/>
              </a:rPr>
              <a:t>cryptocurrency</a:t>
            </a:r>
            <a:br>
              <a:rPr lang="es-ES" sz="4400" b="1" dirty="0">
                <a:latin typeface="Open Sans" panose="020B0606030504020204" pitchFamily="34" charset="0"/>
                <a:ea typeface="Open Sans" panose="020B0606030504020204" pitchFamily="34" charset="0"/>
                <a:cs typeface="Open Sans" panose="020B0606030504020204" pitchFamily="34" charset="0"/>
              </a:rPr>
            </a:br>
            <a:endParaRPr lang="en-US" dirty="0"/>
          </a:p>
        </p:txBody>
      </p:sp>
      <p:sp>
        <p:nvSpPr>
          <p:cNvPr id="4" name="Marcador de contenido 2">
            <a:extLst>
              <a:ext uri="{FF2B5EF4-FFF2-40B4-BE49-F238E27FC236}">
                <a16:creationId xmlns:a16="http://schemas.microsoft.com/office/drawing/2014/main" id="{446261CF-5818-2F91-7638-8167C49667BF}"/>
              </a:ext>
            </a:extLst>
          </p:cNvPr>
          <p:cNvSpPr txBox="1">
            <a:spLocks noGrp="1"/>
          </p:cNvSpPr>
          <p:nvPr>
            <p:ph idx="1"/>
          </p:nvPr>
        </p:nvSpPr>
        <p:spPr>
          <a:xfrm>
            <a:off x="1076325" y="1812925"/>
            <a:ext cx="426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es-E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first</a:t>
            </a:r>
            <a:r>
              <a:rPr lang="es-E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cryptocurrency</a:t>
            </a:r>
            <a:r>
              <a:rPr lang="es-E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Bitcoin </a:t>
            </a:r>
            <a:r>
              <a:rPr lang="es-E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was</a:t>
            </a:r>
            <a:r>
              <a:rPr lang="es-E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created</a:t>
            </a:r>
            <a:r>
              <a:rPr lang="es-E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by </a:t>
            </a:r>
            <a:r>
              <a:rPr lang="es-E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a:t>
            </a:r>
            <a:r>
              <a:rPr lang="es-E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anonymous</a:t>
            </a:r>
            <a:r>
              <a:rPr lang="es-E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figure </a:t>
            </a:r>
            <a:r>
              <a:rPr lang="es-E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named</a:t>
            </a:r>
            <a:r>
              <a:rPr lang="es-E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Satoshi Nakamoto in 2009</a:t>
            </a:r>
          </a:p>
        </p:txBody>
      </p:sp>
      <p:pic>
        <p:nvPicPr>
          <p:cNvPr id="5" name="Imagen 20">
            <a:extLst>
              <a:ext uri="{FF2B5EF4-FFF2-40B4-BE49-F238E27FC236}">
                <a16:creationId xmlns:a16="http://schemas.microsoft.com/office/drawing/2014/main" id="{15F59097-A1C2-4455-DA03-359A8A2B190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786"/>
          <a:stretch/>
        </p:blipFill>
        <p:spPr>
          <a:xfrm>
            <a:off x="6096000" y="1768475"/>
            <a:ext cx="3194756" cy="3194756"/>
          </a:xfrm>
          <a:prstGeom prst="ellipse">
            <a:avLst/>
          </a:prstGeom>
        </p:spPr>
      </p:pic>
      <p:sp>
        <p:nvSpPr>
          <p:cNvPr id="6" name="TextBox 5">
            <a:extLst>
              <a:ext uri="{FF2B5EF4-FFF2-40B4-BE49-F238E27FC236}">
                <a16:creationId xmlns:a16="http://schemas.microsoft.com/office/drawing/2014/main" id="{C1026BE1-5C6B-64CE-097F-81654A5834C3}"/>
              </a:ext>
            </a:extLst>
          </p:cNvPr>
          <p:cNvSpPr txBox="1"/>
          <p:nvPr/>
        </p:nvSpPr>
        <p:spPr>
          <a:xfrm>
            <a:off x="6460451" y="5117068"/>
            <a:ext cx="2313454" cy="369332"/>
          </a:xfrm>
          <a:prstGeom prst="rect">
            <a:avLst/>
          </a:prstGeom>
          <a:noFill/>
        </p:spPr>
        <p:txBody>
          <a:bodyPr wrap="none" rtlCol="0">
            <a:spAutoFit/>
          </a:bodyPr>
          <a:lstStyle/>
          <a:p>
            <a:r>
              <a:rPr lang="es-ES" sz="1800" b="1" dirty="0">
                <a:solidFill>
                  <a:srgbClr val="FFC000"/>
                </a:solidFill>
                <a:latin typeface="Open Sans" panose="020B0606030504020204" pitchFamily="34" charset="0"/>
                <a:ea typeface="Open Sans" panose="020B0606030504020204" pitchFamily="34" charset="0"/>
                <a:cs typeface="Open Sans" panose="020B0606030504020204" pitchFamily="34" charset="0"/>
              </a:rPr>
              <a:t>Satoshi Nakamoto</a:t>
            </a:r>
            <a:endParaRPr lang="en-US" dirty="0">
              <a:solidFill>
                <a:srgbClr val="FFC000"/>
              </a:solidFill>
            </a:endParaRPr>
          </a:p>
        </p:txBody>
      </p:sp>
    </p:spTree>
    <p:extLst>
      <p:ext uri="{BB962C8B-B14F-4D97-AF65-F5344CB8AC3E}">
        <p14:creationId xmlns:p14="http://schemas.microsoft.com/office/powerpoint/2010/main" val="320571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5A7DCA5B-8A03-BB44-A148-FBB13C9F51AA}"/>
              </a:ext>
            </a:extLst>
          </p:cNvPr>
          <p:cNvGrpSpPr/>
          <p:nvPr/>
        </p:nvGrpSpPr>
        <p:grpSpPr>
          <a:xfrm>
            <a:off x="0" y="0"/>
            <a:ext cx="12192002" cy="6858000"/>
            <a:chOff x="0" y="0"/>
            <a:chExt cx="12192002" cy="6858000"/>
          </a:xfrm>
        </p:grpSpPr>
        <p:pic>
          <p:nvPicPr>
            <p:cNvPr id="11" name="Imagen 10">
              <a:extLst>
                <a:ext uri="{FF2B5EF4-FFF2-40B4-BE49-F238E27FC236}">
                  <a16:creationId xmlns:a16="http://schemas.microsoft.com/office/drawing/2014/main" id="{7CCC8F0C-E73C-9B4E-BBE9-7A29DFC59BC7}"/>
                </a:ext>
              </a:extLst>
            </p:cNvPr>
            <p:cNvPicPr>
              <a:picLocks noChangeAspect="1"/>
            </p:cNvPicPr>
            <p:nvPr/>
          </p:nvPicPr>
          <p:blipFill rotWithShape="1">
            <a:blip r:embed="rId2" cstate="screen">
              <a:alphaModFix amt="85000"/>
              <a:extLst>
                <a:ext uri="{28A0092B-C50C-407E-A947-70E740481C1C}">
                  <a14:useLocalDpi xmlns:a14="http://schemas.microsoft.com/office/drawing/2010/main"/>
                </a:ext>
              </a:extLst>
            </a:blip>
            <a:srcRect b="4994"/>
            <a:stretch/>
          </p:blipFill>
          <p:spPr>
            <a:xfrm>
              <a:off x="0" y="688733"/>
              <a:ext cx="12192000" cy="6169267"/>
            </a:xfrm>
            <a:prstGeom prst="rect">
              <a:avLst/>
            </a:prstGeom>
          </p:spPr>
        </p:pic>
        <p:sp>
          <p:nvSpPr>
            <p:cNvPr id="12" name="Rectángulo 11">
              <a:extLst>
                <a:ext uri="{FF2B5EF4-FFF2-40B4-BE49-F238E27FC236}">
                  <a16:creationId xmlns:a16="http://schemas.microsoft.com/office/drawing/2014/main" id="{61E16B1B-1925-1248-8ED6-BC24EE34070E}"/>
                </a:ext>
              </a:extLst>
            </p:cNvPr>
            <p:cNvSpPr/>
            <p:nvPr/>
          </p:nvSpPr>
          <p:spPr>
            <a:xfrm rot="16200000">
              <a:off x="2667002" y="-2667000"/>
              <a:ext cx="6858000" cy="12192000"/>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ítulo 1">
            <a:extLst>
              <a:ext uri="{FF2B5EF4-FFF2-40B4-BE49-F238E27FC236}">
                <a16:creationId xmlns:a16="http://schemas.microsoft.com/office/drawing/2014/main" id="{6FA74364-C35A-194D-8D98-CE01D30E3599}"/>
              </a:ext>
            </a:extLst>
          </p:cNvPr>
          <p:cNvSpPr>
            <a:spLocks noGrp="1"/>
          </p:cNvSpPr>
          <p:nvPr>
            <p:ph type="ctrTitle"/>
          </p:nvPr>
        </p:nvSpPr>
        <p:spPr>
          <a:xfrm>
            <a:off x="11367247" y="1122363"/>
            <a:ext cx="9144000" cy="2387600"/>
          </a:xfrm>
        </p:spPr>
        <p:txBody>
          <a:bodyPr/>
          <a:lstStyle/>
          <a:p>
            <a:r>
              <a:rPr lang="es-ES" dirty="0"/>
              <a:t>02</a:t>
            </a:r>
          </a:p>
        </p:txBody>
      </p:sp>
      <p:sp>
        <p:nvSpPr>
          <p:cNvPr id="5" name="Subtítulo 4">
            <a:extLst>
              <a:ext uri="{FF2B5EF4-FFF2-40B4-BE49-F238E27FC236}">
                <a16:creationId xmlns:a16="http://schemas.microsoft.com/office/drawing/2014/main" id="{648BF77E-B610-C245-9DF5-65E002BDBDAA}"/>
              </a:ext>
            </a:extLst>
          </p:cNvPr>
          <p:cNvSpPr>
            <a:spLocks noGrp="1"/>
          </p:cNvSpPr>
          <p:nvPr>
            <p:ph type="subTitle" idx="1"/>
          </p:nvPr>
        </p:nvSpPr>
        <p:spPr>
          <a:xfrm>
            <a:off x="11367247" y="3602038"/>
            <a:ext cx="9144000" cy="1655762"/>
          </a:xfrm>
        </p:spPr>
        <p:txBody>
          <a:bodyPr/>
          <a:lstStyle/>
          <a:p>
            <a:r>
              <a:rPr lang="es-ES" b="1" dirty="0" err="1"/>
              <a:t>Selecting</a:t>
            </a:r>
            <a:r>
              <a:rPr lang="es-ES" b="1" dirty="0"/>
              <a:t> a Cryptocurrency</a:t>
            </a:r>
          </a:p>
        </p:txBody>
      </p:sp>
      <p:sp>
        <p:nvSpPr>
          <p:cNvPr id="6" name="Título 1">
            <a:extLst>
              <a:ext uri="{FF2B5EF4-FFF2-40B4-BE49-F238E27FC236}">
                <a16:creationId xmlns:a16="http://schemas.microsoft.com/office/drawing/2014/main" id="{D70BD355-3595-BB4A-A2EF-344F23C817B0}"/>
              </a:ext>
            </a:extLst>
          </p:cNvPr>
          <p:cNvSpPr txBox="1">
            <a:spLocks/>
          </p:cNvSpPr>
          <p:nvPr/>
        </p:nvSpPr>
        <p:spPr>
          <a:xfrm>
            <a:off x="1524000" y="1122363"/>
            <a:ext cx="9144000" cy="2277105"/>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6000" kern="1200">
                <a:solidFill>
                  <a:srgbClr val="DBA0FD"/>
                </a:solidFill>
                <a:latin typeface="Teko" panose="02000000000000000000" pitchFamily="2" charset="77"/>
                <a:ea typeface="+mj-ea"/>
                <a:cs typeface="Teko" panose="02000000000000000000" pitchFamily="2" charset="77"/>
              </a:defRPr>
            </a:lvl1pPr>
          </a:lstStyle>
          <a:p>
            <a:r>
              <a:rPr lang="es-ES" sz="17900" dirty="0"/>
              <a:t>02</a:t>
            </a:r>
          </a:p>
        </p:txBody>
      </p:sp>
      <p:sp>
        <p:nvSpPr>
          <p:cNvPr id="7" name="Subtítulo 4">
            <a:extLst>
              <a:ext uri="{FF2B5EF4-FFF2-40B4-BE49-F238E27FC236}">
                <a16:creationId xmlns:a16="http://schemas.microsoft.com/office/drawing/2014/main" id="{CC23E6D7-02A8-5048-AFB6-F02841A10337}"/>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6600" dirty="0">
                <a:solidFill>
                  <a:schemeClr val="bg1"/>
                </a:solidFill>
                <a:latin typeface="Teko Light" panose="02000000000000000000" pitchFamily="2" charset="77"/>
                <a:cs typeface="Teko Light" panose="02000000000000000000" pitchFamily="2" charset="77"/>
              </a:rPr>
              <a:t>Types of Cryptocurrency</a:t>
            </a:r>
          </a:p>
        </p:txBody>
      </p:sp>
      <p:sp>
        <p:nvSpPr>
          <p:cNvPr id="8" name="Tarjeta 7">
            <a:extLst>
              <a:ext uri="{FF2B5EF4-FFF2-40B4-BE49-F238E27FC236}">
                <a16:creationId xmlns:a16="http://schemas.microsoft.com/office/drawing/2014/main" id="{8385575B-4F1A-284D-8B92-A4A2E3D95F15}"/>
              </a:ext>
            </a:extLst>
          </p:cNvPr>
          <p:cNvSpPr/>
          <p:nvPr/>
        </p:nvSpPr>
        <p:spPr>
          <a:xfrm>
            <a:off x="4887918" y="773706"/>
            <a:ext cx="2416164" cy="2277105"/>
          </a:xfrm>
          <a:prstGeom prst="flowChartPunchedCard">
            <a:avLst/>
          </a:prstGeom>
          <a:noFill/>
          <a:ln w="22225">
            <a:solidFill>
              <a:srgbClr val="B84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ircular 8">
            <a:extLst>
              <a:ext uri="{FF2B5EF4-FFF2-40B4-BE49-F238E27FC236}">
                <a16:creationId xmlns:a16="http://schemas.microsoft.com/office/drawing/2014/main" id="{91109F74-4D7A-BE45-8347-7E7639B15FCB}"/>
              </a:ext>
            </a:extLst>
          </p:cNvPr>
          <p:cNvSpPr/>
          <p:nvPr/>
        </p:nvSpPr>
        <p:spPr>
          <a:xfrm rot="5400000">
            <a:off x="4310459" y="5701112"/>
            <a:ext cx="3571081" cy="3571081"/>
          </a:xfrm>
          <a:prstGeom prst="pie">
            <a:avLst>
              <a:gd name="adj1" fmla="val 5376464"/>
              <a:gd name="adj2" fmla="val 16200000"/>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28361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Types of Cryptocurrency</a:t>
            </a:r>
          </a:p>
        </p:txBody>
      </p:sp>
      <p:sp>
        <p:nvSpPr>
          <p:cNvPr id="3" name="Marcador de contenido 2">
            <a:extLst>
              <a:ext uri="{FF2B5EF4-FFF2-40B4-BE49-F238E27FC236}">
                <a16:creationId xmlns:a16="http://schemas.microsoft.com/office/drawing/2014/main" id="{DFB73EE9-13AB-6F4A-8267-9A4CE83BA026}"/>
              </a:ext>
            </a:extLst>
          </p:cNvPr>
          <p:cNvSpPr>
            <a:spLocks noGrp="1"/>
          </p:cNvSpPr>
          <p:nvPr>
            <p:ph idx="1"/>
          </p:nvPr>
        </p:nvSpPr>
        <p:spPr>
          <a:xfrm>
            <a:off x="6719048" y="1590207"/>
            <a:ext cx="3733800" cy="4351338"/>
          </a:xfrm>
        </p:spPr>
        <p:txBody>
          <a:bodyPr>
            <a:noAutofit/>
          </a:bodyPr>
          <a:lstStyle/>
          <a:p>
            <a:pPr marL="0" indent="0" algn="just">
              <a:lnSpc>
                <a:spcPct val="150000"/>
              </a:lnSpc>
              <a:buNone/>
            </a:pPr>
            <a:r>
              <a:rPr lang="es-ES" sz="1800" dirty="0" err="1">
                <a:latin typeface="Open Sans" panose="020B0606030504020204" pitchFamily="34" charset="0"/>
                <a:ea typeface="Open Sans" panose="020B0606030504020204" pitchFamily="34" charset="0"/>
                <a:cs typeface="Open Sans" panose="020B0606030504020204" pitchFamily="34" charset="0"/>
              </a:rPr>
              <a:t>We</a:t>
            </a:r>
            <a:r>
              <a:rPr lang="es-ES" sz="1800" dirty="0">
                <a:latin typeface="Open Sans" panose="020B0606030504020204" pitchFamily="34" charset="0"/>
                <a:ea typeface="Open Sans" panose="020B0606030504020204" pitchFamily="34" charset="0"/>
                <a:cs typeface="Open Sans" panose="020B0606030504020204" pitchFamily="34" charset="0"/>
              </a:rPr>
              <a:t> can </a:t>
            </a:r>
            <a:r>
              <a:rPr lang="es-ES" sz="1800" dirty="0" err="1">
                <a:latin typeface="Open Sans" panose="020B0606030504020204" pitchFamily="34" charset="0"/>
                <a:ea typeface="Open Sans" panose="020B0606030504020204" pitchFamily="34" charset="0"/>
                <a:cs typeface="Open Sans" panose="020B0606030504020204" pitchFamily="34" charset="0"/>
              </a:rPr>
              <a:t>have</a:t>
            </a:r>
            <a:r>
              <a:rPr lang="es-ES" sz="1800" dirty="0">
                <a:latin typeface="Open Sans" panose="020B0606030504020204" pitchFamily="34" charset="0"/>
                <a:ea typeface="Open Sans" panose="020B0606030504020204" pitchFamily="34" charset="0"/>
                <a:cs typeface="Open Sans" panose="020B0606030504020204" pitchFamily="34" charset="0"/>
              </a:rPr>
              <a:t> </a:t>
            </a:r>
            <a:r>
              <a:rPr lang="es-ES" sz="1800" dirty="0" err="1">
                <a:latin typeface="Open Sans" panose="020B0606030504020204" pitchFamily="34" charset="0"/>
                <a:ea typeface="Open Sans" panose="020B0606030504020204" pitchFamily="34" charset="0"/>
                <a:cs typeface="Open Sans" panose="020B0606030504020204" pitchFamily="34" charset="0"/>
              </a:rPr>
              <a:t>several</a:t>
            </a:r>
            <a:r>
              <a:rPr lang="es-ES" sz="1800" dirty="0">
                <a:latin typeface="Open Sans" panose="020B0606030504020204" pitchFamily="34" charset="0"/>
                <a:ea typeface="Open Sans" panose="020B0606030504020204" pitchFamily="34" charset="0"/>
                <a:cs typeface="Open Sans" panose="020B0606030504020204" pitchFamily="34" charset="0"/>
              </a:rPr>
              <a:t> </a:t>
            </a:r>
            <a:r>
              <a:rPr lang="es-ES" sz="1800" dirty="0" err="1">
                <a:latin typeface="Open Sans" panose="020B0606030504020204" pitchFamily="34" charset="0"/>
                <a:ea typeface="Open Sans" panose="020B0606030504020204" pitchFamily="34" charset="0"/>
                <a:cs typeface="Open Sans" panose="020B0606030504020204" pitchFamily="34" charset="0"/>
              </a:rPr>
              <a:t>types</a:t>
            </a:r>
            <a:r>
              <a:rPr lang="es-ES" sz="1800" dirty="0">
                <a:latin typeface="Open Sans" panose="020B0606030504020204" pitchFamily="34" charset="0"/>
                <a:ea typeface="Open Sans" panose="020B0606030504020204" pitchFamily="34" charset="0"/>
                <a:cs typeface="Open Sans" panose="020B0606030504020204" pitchFamily="34" charset="0"/>
              </a:rPr>
              <a:t> of </a:t>
            </a:r>
            <a:r>
              <a:rPr lang="es-ES" sz="1800" dirty="0" err="1">
                <a:latin typeface="Open Sans" panose="020B0606030504020204" pitchFamily="34" charset="0"/>
                <a:ea typeface="Open Sans" panose="020B0606030504020204" pitchFamily="34" charset="0"/>
                <a:cs typeface="Open Sans" panose="020B0606030504020204" pitchFamily="34" charset="0"/>
              </a:rPr>
              <a:t>cryptocurrencies</a:t>
            </a:r>
            <a:r>
              <a:rPr lang="es-ES" sz="1800" dirty="0">
                <a:latin typeface="Open Sans" panose="020B0606030504020204" pitchFamily="34" charset="0"/>
                <a:ea typeface="Open Sans" panose="020B0606030504020204" pitchFamily="34" charset="0"/>
                <a:cs typeface="Open Sans" panose="020B0606030504020204" pitchFamily="34" charset="0"/>
              </a:rPr>
              <a:t>. </a:t>
            </a:r>
            <a:r>
              <a:rPr lang="es-ES" sz="1800" dirty="0" err="1">
                <a:latin typeface="Open Sans" panose="020B0606030504020204" pitchFamily="34" charset="0"/>
                <a:ea typeface="Open Sans" panose="020B0606030504020204" pitchFamily="34" charset="0"/>
                <a:cs typeface="Open Sans" panose="020B0606030504020204" pitchFamily="34" charset="0"/>
              </a:rPr>
              <a:t>Some</a:t>
            </a:r>
            <a:r>
              <a:rPr lang="es-ES" sz="1800" dirty="0">
                <a:latin typeface="Open Sans" panose="020B0606030504020204" pitchFamily="34" charset="0"/>
                <a:ea typeface="Open Sans" panose="020B0606030504020204" pitchFamily="34" charset="0"/>
                <a:cs typeface="Open Sans" panose="020B0606030504020204" pitchFamily="34" charset="0"/>
              </a:rPr>
              <a:t> of </a:t>
            </a:r>
            <a:r>
              <a:rPr lang="es-ES" sz="1800" dirty="0" err="1">
                <a:latin typeface="Open Sans" panose="020B0606030504020204" pitchFamily="34" charset="0"/>
                <a:ea typeface="Open Sans" panose="020B0606030504020204" pitchFamily="34" charset="0"/>
                <a:cs typeface="Open Sans" panose="020B0606030504020204" pitchFamily="34" charset="0"/>
              </a:rPr>
              <a:t>those</a:t>
            </a:r>
            <a:r>
              <a:rPr lang="es-ES" sz="1800" dirty="0">
                <a:latin typeface="Open Sans" panose="020B0606030504020204" pitchFamily="34" charset="0"/>
                <a:ea typeface="Open Sans" panose="020B0606030504020204" pitchFamily="34" charset="0"/>
                <a:cs typeface="Open Sans" panose="020B0606030504020204" pitchFamily="34" charset="0"/>
              </a:rPr>
              <a:t> are:</a:t>
            </a:r>
          </a:p>
          <a:p>
            <a:pPr>
              <a:lnSpc>
                <a:spcPct val="150000"/>
              </a:lnSpc>
            </a:pP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Bitcoin (</a:t>
            </a:r>
            <a:r>
              <a:rPr lang="es-ES" sz="1800" dirty="0">
                <a:latin typeface="Open Sans" panose="020B0606030504020204" pitchFamily="34" charset="0"/>
                <a:ea typeface="Open Sans" panose="020B0606030504020204" pitchFamily="34" charset="0"/>
                <a:cs typeface="Open Sans" panose="020B0606030504020204" pitchFamily="34" charset="0"/>
              </a:rPr>
              <a:t>BTC</a:t>
            </a: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Ethereum (</a:t>
            </a:r>
            <a:r>
              <a:rPr lang="es-ES" sz="1800" dirty="0">
                <a:latin typeface="Open Sans" panose="020B0606030504020204" pitchFamily="34" charset="0"/>
                <a:ea typeface="Open Sans" panose="020B0606030504020204" pitchFamily="34" charset="0"/>
                <a:cs typeface="Open Sans" panose="020B0606030504020204" pitchFamily="34" charset="0"/>
              </a:rPr>
              <a:t>ETH</a:t>
            </a: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r>
              <a:rPr lang="es-ES" sz="1800"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Ripple</a:t>
            </a: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 (</a:t>
            </a:r>
            <a:r>
              <a:rPr lang="es-ES" sz="1800" dirty="0">
                <a:latin typeface="Open Sans" panose="020B0606030504020204" pitchFamily="34" charset="0"/>
                <a:ea typeface="Open Sans" panose="020B0606030504020204" pitchFamily="34" charset="0"/>
                <a:cs typeface="Open Sans" panose="020B0606030504020204" pitchFamily="34" charset="0"/>
              </a:rPr>
              <a:t>XRP</a:t>
            </a: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Bitcoin Cash (</a:t>
            </a:r>
            <a:r>
              <a:rPr lang="es-ES" sz="1800" dirty="0">
                <a:latin typeface="Open Sans" panose="020B0606030504020204" pitchFamily="34" charset="0"/>
                <a:ea typeface="Open Sans" panose="020B0606030504020204" pitchFamily="34" charset="0"/>
                <a:cs typeface="Open Sans" panose="020B0606030504020204" pitchFamily="34" charset="0"/>
              </a:rPr>
              <a:t>BCH</a:t>
            </a: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Litecoin (</a:t>
            </a:r>
            <a:r>
              <a:rPr lang="es-ES" sz="1800" dirty="0">
                <a:latin typeface="Open Sans" panose="020B0606030504020204" pitchFamily="34" charset="0"/>
                <a:ea typeface="Open Sans" panose="020B0606030504020204" pitchFamily="34" charset="0"/>
                <a:cs typeface="Open Sans" panose="020B0606030504020204" pitchFamily="34" charset="0"/>
              </a:rPr>
              <a:t>LTC</a:t>
            </a:r>
            <a:r>
              <a:rPr lang="es-ES" sz="1800" dirty="0">
                <a:solidFill>
                  <a:srgbClr val="FFC000"/>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endParaRPr lang="es-ES"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340D1320-2C6A-4B4E-A175-0291AFA8D9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3788" y="2142473"/>
            <a:ext cx="5526742" cy="4394853"/>
          </a:xfrm>
          <a:prstGeom prst="rect">
            <a:avLst/>
          </a:prstGeom>
        </p:spPr>
      </p:pic>
      <p:sp>
        <p:nvSpPr>
          <p:cNvPr id="6" name="Elipse 5">
            <a:extLst>
              <a:ext uri="{FF2B5EF4-FFF2-40B4-BE49-F238E27FC236}">
                <a16:creationId xmlns:a16="http://schemas.microsoft.com/office/drawing/2014/main" id="{D4D88EAC-2BE2-3F4F-844B-4B564D1BE81D}"/>
              </a:ext>
            </a:extLst>
          </p:cNvPr>
          <p:cNvSpPr/>
          <p:nvPr/>
        </p:nvSpPr>
        <p:spPr>
          <a:xfrm>
            <a:off x="10501535" y="-509688"/>
            <a:ext cx="2230179" cy="2230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0E40B4E8-DFB7-BF4E-9A79-6F7B2DDA0530}"/>
              </a:ext>
            </a:extLst>
          </p:cNvPr>
          <p:cNvSpPr/>
          <p:nvPr/>
        </p:nvSpPr>
        <p:spPr>
          <a:xfrm>
            <a:off x="4158421" y="1347319"/>
            <a:ext cx="485775" cy="4857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5F27A2B5-ACCA-014B-937B-8990BE38EEDA}"/>
              </a:ext>
            </a:extLst>
          </p:cNvPr>
          <p:cNvSpPr/>
          <p:nvPr/>
        </p:nvSpPr>
        <p:spPr>
          <a:xfrm>
            <a:off x="5606221" y="967358"/>
            <a:ext cx="265661" cy="2656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5444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a:extLst>
              <a:ext uri="{FF2B5EF4-FFF2-40B4-BE49-F238E27FC236}">
                <a16:creationId xmlns:a16="http://schemas.microsoft.com/office/drawing/2014/main" id="{43D52519-E43D-9F42-AD7B-6735BEB76097}"/>
              </a:ext>
            </a:extLst>
          </p:cNvPr>
          <p:cNvSpPr/>
          <p:nvPr/>
        </p:nvSpPr>
        <p:spPr>
          <a:xfrm>
            <a:off x="4842022" y="4372362"/>
            <a:ext cx="1145202" cy="11452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B8548C84-2F0C-A04D-BABC-4C61D5971DE4}"/>
              </a:ext>
            </a:extLst>
          </p:cNvPr>
          <p:cNvSpPr/>
          <p:nvPr/>
        </p:nvSpPr>
        <p:spPr>
          <a:xfrm>
            <a:off x="5728021" y="3249998"/>
            <a:ext cx="323154" cy="3231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A57260E-C989-4041-8FF8-36D1A13863AD}"/>
              </a:ext>
            </a:extLst>
          </p:cNvPr>
          <p:cNvSpPr>
            <a:spLocks noGrp="1"/>
          </p:cNvSpPr>
          <p:nvPr>
            <p:ph type="title"/>
          </p:nvPr>
        </p:nvSpPr>
        <p:spPr/>
        <p:txBody>
          <a:bodyPr/>
          <a:lstStyle/>
          <a:p>
            <a:r>
              <a:rPr lang="es-ES" dirty="0"/>
              <a:t>Bitcoin</a:t>
            </a:r>
          </a:p>
        </p:txBody>
      </p:sp>
      <p:sp>
        <p:nvSpPr>
          <p:cNvPr id="4" name="Marcador de contenido 2">
            <a:extLst>
              <a:ext uri="{FF2B5EF4-FFF2-40B4-BE49-F238E27FC236}">
                <a16:creationId xmlns:a16="http://schemas.microsoft.com/office/drawing/2014/main" id="{85B9952A-CDBC-BF43-A4E2-BED7A66A9D12}"/>
              </a:ext>
            </a:extLst>
          </p:cNvPr>
          <p:cNvSpPr txBox="1">
            <a:spLocks/>
          </p:cNvSpPr>
          <p:nvPr/>
        </p:nvSpPr>
        <p:spPr>
          <a:xfrm>
            <a:off x="6395591" y="1175657"/>
            <a:ext cx="5399123" cy="4450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solidFill>
                  <a:srgbClr val="FFC000"/>
                </a:solidFill>
              </a:rPr>
              <a:t>Decentralized</a:t>
            </a:r>
            <a:r>
              <a:rPr lang="en-GB" sz="2000" dirty="0"/>
              <a:t>: </a:t>
            </a:r>
            <a:r>
              <a:rPr lang="en-GB" sz="1600" dirty="0"/>
              <a:t>Bitcoin operates on a decentralized, peer-to-peer network, which means it is not controlled by any central authority or intermediaries.</a:t>
            </a:r>
          </a:p>
          <a:p>
            <a:r>
              <a:rPr lang="en-GB" sz="2000" b="1" dirty="0">
                <a:solidFill>
                  <a:srgbClr val="FFC000"/>
                </a:solidFill>
              </a:rPr>
              <a:t>Security</a:t>
            </a:r>
            <a:r>
              <a:rPr lang="en-GB" sz="2000" dirty="0"/>
              <a:t>: </a:t>
            </a:r>
            <a:r>
              <a:rPr lang="en-GB" sz="1600" dirty="0"/>
              <a:t>Bitcoin uses cryptography and secure networks to protect against fraud, hacking, and counterfeiting.</a:t>
            </a:r>
          </a:p>
          <a:p>
            <a:r>
              <a:rPr lang="en-GB" sz="2000" b="1" dirty="0">
                <a:solidFill>
                  <a:srgbClr val="FFC000"/>
                </a:solidFill>
              </a:rPr>
              <a:t>Transparency</a:t>
            </a:r>
            <a:r>
              <a:rPr lang="en-GB" sz="2000" dirty="0"/>
              <a:t>: </a:t>
            </a:r>
            <a:r>
              <a:rPr lang="en-GB" sz="1600" dirty="0"/>
              <a:t>Bitcoin's transactions are recorded on a public ledger, known as the blockchain, which provides a high degree of transparency and accountability.</a:t>
            </a:r>
          </a:p>
          <a:p>
            <a:r>
              <a:rPr lang="en-GB" sz="2000" b="1" dirty="0">
                <a:solidFill>
                  <a:srgbClr val="FFC000"/>
                </a:solidFill>
              </a:rPr>
              <a:t>Borderless</a:t>
            </a:r>
            <a:r>
              <a:rPr lang="en-GB" sz="2000" dirty="0">
                <a:solidFill>
                  <a:srgbClr val="FFC000"/>
                </a:solidFill>
              </a:rPr>
              <a:t> transactions</a:t>
            </a:r>
            <a:r>
              <a:rPr lang="en-GB" sz="2000" dirty="0"/>
              <a:t>:</a:t>
            </a:r>
            <a:r>
              <a:rPr lang="en-GB" sz="1600" dirty="0"/>
              <a:t> Bitcoin allows users to make transactions anywhere in the world, at any time, without the need for intermediaries.</a:t>
            </a:r>
          </a:p>
          <a:p>
            <a:r>
              <a:rPr lang="en-GB" sz="2000" b="1" dirty="0">
                <a:solidFill>
                  <a:srgbClr val="FFC000"/>
                </a:solidFill>
              </a:rPr>
              <a:t>Volatility</a:t>
            </a:r>
            <a:r>
              <a:rPr lang="en-GB" sz="2000" b="1" dirty="0"/>
              <a:t>: </a:t>
            </a:r>
            <a:r>
              <a:rPr lang="en-GB" sz="1600" dirty="0"/>
              <a:t>The price of Bitcoin can be highly volatile, which makes it a risky investment. However, many people see it as a speculative investment opportunity, due to its potential for significant growth.</a:t>
            </a:r>
          </a:p>
          <a:p>
            <a:pPr marL="0" indent="0" algn="just">
              <a:buNone/>
            </a:pPr>
            <a:endParaRPr lang="es-ES" sz="1100" dirty="0"/>
          </a:p>
          <a:p>
            <a:pPr>
              <a:lnSpc>
                <a:spcPct val="150000"/>
              </a:lnSpc>
              <a:spcAft>
                <a:spcPts val="2400"/>
              </a:spcAft>
            </a:pPr>
            <a:endParaRPr lang="es-ES" sz="1100" dirty="0"/>
          </a:p>
        </p:txBody>
      </p:sp>
      <p:sp>
        <p:nvSpPr>
          <p:cNvPr id="3" name="Rectángulo 11">
            <a:extLst>
              <a:ext uri="{FF2B5EF4-FFF2-40B4-BE49-F238E27FC236}">
                <a16:creationId xmlns:a16="http://schemas.microsoft.com/office/drawing/2014/main" id="{84EDF709-5923-350F-FB19-B92DBA34158A}"/>
              </a:ext>
            </a:extLst>
          </p:cNvPr>
          <p:cNvSpPr/>
          <p:nvPr/>
        </p:nvSpPr>
        <p:spPr>
          <a:xfrm rot="16200000">
            <a:off x="4682414" y="-654312"/>
            <a:ext cx="2827175" cy="12192002"/>
          </a:xfrm>
          <a:prstGeom prst="rect">
            <a:avLst/>
          </a:prstGeom>
          <a:gradFill>
            <a:gsLst>
              <a:gs pos="0">
                <a:srgbClr val="8C39C6"/>
              </a:gs>
              <a:gs pos="99000">
                <a:srgbClr val="321447">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Picture 9">
            <a:extLst>
              <a:ext uri="{FF2B5EF4-FFF2-40B4-BE49-F238E27FC236}">
                <a16:creationId xmlns:a16="http://schemas.microsoft.com/office/drawing/2014/main" id="{A029D53C-26D7-586B-9288-53ED02F50043}"/>
              </a:ext>
            </a:extLst>
          </p:cNvPr>
          <p:cNvPicPr>
            <a:picLocks noChangeAspect="1"/>
          </p:cNvPicPr>
          <p:nvPr/>
        </p:nvPicPr>
        <p:blipFill>
          <a:blip r:embed="rId2"/>
          <a:stretch>
            <a:fillRect/>
          </a:stretch>
        </p:blipFill>
        <p:spPr>
          <a:xfrm>
            <a:off x="935874" y="2049673"/>
            <a:ext cx="4129224" cy="2322689"/>
          </a:xfrm>
          <a:prstGeom prst="rect">
            <a:avLst/>
          </a:prstGeom>
        </p:spPr>
      </p:pic>
    </p:spTree>
    <p:extLst>
      <p:ext uri="{BB962C8B-B14F-4D97-AF65-F5344CB8AC3E}">
        <p14:creationId xmlns:p14="http://schemas.microsoft.com/office/powerpoint/2010/main" val="154378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1626</Words>
  <Application>Microsoft Office PowerPoint</Application>
  <PresentationFormat>Widescreen</PresentationFormat>
  <Paragraphs>174</Paragraphs>
  <Slides>27</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Teko Medium</vt:lpstr>
      <vt:lpstr>Teko Light</vt:lpstr>
      <vt:lpstr>Open Sans</vt:lpstr>
      <vt:lpstr>Teko</vt:lpstr>
      <vt:lpstr>Calibri</vt:lpstr>
      <vt:lpstr>Tema de Office</vt:lpstr>
      <vt:lpstr>Cryptocurrency</vt:lpstr>
      <vt:lpstr>Presented By</vt:lpstr>
      <vt:lpstr>PowerPoint Presentation</vt:lpstr>
      <vt:lpstr>02</vt:lpstr>
      <vt:lpstr>PowerPoint Presentation</vt:lpstr>
      <vt:lpstr>Inventor of cryptocurrency </vt:lpstr>
      <vt:lpstr>02</vt:lpstr>
      <vt:lpstr>Types of Cryptocurrency</vt:lpstr>
      <vt:lpstr>Bitcoin</vt:lpstr>
      <vt:lpstr>Ethereum</vt:lpstr>
      <vt:lpstr>Litecoin </vt:lpstr>
      <vt:lpstr>PowerPoint Presentation</vt:lpstr>
      <vt:lpstr>How Does Cryptocurrency Work?</vt:lpstr>
      <vt:lpstr>How Does Cryptocurrency Work? (Cont.)</vt:lpstr>
      <vt:lpstr>Conventional vs Cryptocurrency </vt:lpstr>
      <vt:lpstr>PowerPoint Presentation</vt:lpstr>
      <vt:lpstr>Pros and Cons of Investing in Cryptocurrencies</vt:lpstr>
      <vt:lpstr>Advantages and Disadvantages of Cryptocurrency</vt:lpstr>
      <vt:lpstr>PowerPoint Presentation</vt:lpstr>
      <vt:lpstr>Cryptocurrency Trading Steps</vt:lpstr>
      <vt:lpstr>Cryptocurrency Trading Steps</vt:lpstr>
      <vt:lpstr>Cryptocurrency Trading Steps</vt:lpstr>
      <vt:lpstr>Cryptocurrency Trading Steps</vt:lpstr>
      <vt:lpstr>Cryptocurrency Trading Steps</vt:lpstr>
      <vt:lpstr>Cryptocurrency Trading Steps</vt:lpstr>
      <vt:lpstr>Cryptocurrency Application in present Date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Trading Cryptocurrency Presentation</dc:title>
  <dc:creator>Yoli Tamayo</dc:creator>
  <cp:lastModifiedBy>Md Abdur Rouf Likhon</cp:lastModifiedBy>
  <cp:revision>67</cp:revision>
  <dcterms:created xsi:type="dcterms:W3CDTF">2021-06-24T09:23:50Z</dcterms:created>
  <dcterms:modified xsi:type="dcterms:W3CDTF">2023-02-12T20:44:00Z</dcterms:modified>
</cp:coreProperties>
</file>